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</p:sldIdLst>
  <p:sldSz cx="6858000" cy="9906000" type="A4"/>
  <p:notesSz cx="7099300" cy="10234613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4F00"/>
    <a:srgbClr val="FD4D00"/>
    <a:srgbClr val="F84E00"/>
    <a:srgbClr val="7FC241"/>
    <a:srgbClr val="000000"/>
    <a:srgbClr val="F0D836"/>
    <a:srgbClr val="37C2D8"/>
    <a:srgbClr val="9965A8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551" autoAdjust="0"/>
    <p:restoredTop sz="94687" autoAdjust="0"/>
  </p:normalViewPr>
  <p:slideViewPr>
    <p:cSldViewPr snapToGrid="0">
      <p:cViewPr varScale="1">
        <p:scale>
          <a:sx n="53" d="100"/>
          <a:sy n="53" d="100"/>
        </p:scale>
        <p:origin x="3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8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5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21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9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8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1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21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90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1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17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8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D3C3A50-6F79-4562-9A64-F2158CE3CD7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815615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15" imgW="286" imgH="286" progId="TCLayout.ActiveDocument.1">
                  <p:embed/>
                </p:oleObj>
              </mc:Choice>
              <mc:Fallback>
                <p:oleObj name="think-cell Slide" r:id="rId15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FF883-3532-41A6-B1D9-5A8AD3BC3A1B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C452D-A22C-417E-B8D2-CD139B672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5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E535A086-A662-4650-BEC5-8724DCB7490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612773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4" imgW="286" imgH="286" progId="TCLayout.ActiveDocument.1">
                  <p:embed/>
                </p:oleObj>
              </mc:Choice>
              <mc:Fallback>
                <p:oleObj name="think-cell Slide" r:id="rId4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AutoShape 19"/>
          <p:cNvSpPr>
            <a:spLocks noChangeAspect="1" noChangeArrowheads="1" noTextEdit="1"/>
          </p:cNvSpPr>
          <p:nvPr/>
        </p:nvSpPr>
        <p:spPr bwMode="auto">
          <a:xfrm>
            <a:off x="-230434" y="7738358"/>
            <a:ext cx="7112959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-2870324" y="-1680500"/>
            <a:ext cx="9805008" cy="4753147"/>
            <a:chOff x="0" y="-150"/>
            <a:chExt cx="10832" cy="5251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57" y="1686"/>
              <a:ext cx="7675" cy="3415"/>
            </a:xfrm>
            <a:custGeom>
              <a:avLst/>
              <a:gdLst>
                <a:gd name="T0" fmla="*/ 0 w 20018"/>
                <a:gd name="T1" fmla="*/ 0 h 8908"/>
                <a:gd name="T2" fmla="*/ 0 w 20018"/>
                <a:gd name="T3" fmla="*/ 7440 h 8908"/>
                <a:gd name="T4" fmla="*/ 3293 w 20018"/>
                <a:gd name="T5" fmla="*/ 8561 h 8908"/>
                <a:gd name="T6" fmla="*/ 20018 w 20018"/>
                <a:gd name="T7" fmla="*/ 4440 h 8908"/>
                <a:gd name="T8" fmla="*/ 20018 w 20018"/>
                <a:gd name="T9" fmla="*/ 0 h 8908"/>
                <a:gd name="T10" fmla="*/ 0 w 20018"/>
                <a:gd name="T11" fmla="*/ 0 h 8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18" h="8908">
                  <a:moveTo>
                    <a:pt x="0" y="0"/>
                  </a:moveTo>
                  <a:lnTo>
                    <a:pt x="0" y="7440"/>
                  </a:lnTo>
                  <a:cubicBezTo>
                    <a:pt x="772" y="8534"/>
                    <a:pt x="1869" y="8908"/>
                    <a:pt x="3293" y="8561"/>
                  </a:cubicBezTo>
                  <a:cubicBezTo>
                    <a:pt x="5066" y="8129"/>
                    <a:pt x="10642" y="6755"/>
                    <a:pt x="20018" y="4440"/>
                  </a:cubicBezTo>
                  <a:lnTo>
                    <a:pt x="200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-150"/>
              <a:ext cx="7680" cy="3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AutoShape 3"/>
          <p:cNvSpPr>
            <a:spLocks noChangeAspect="1" noChangeArrowheads="1" noTextEdit="1"/>
          </p:cNvSpPr>
          <p:nvPr/>
        </p:nvSpPr>
        <p:spPr bwMode="auto">
          <a:xfrm>
            <a:off x="6350" y="6350"/>
            <a:ext cx="1260475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AutoShape 3"/>
          <p:cNvSpPr>
            <a:spLocks noChangeAspect="1" noChangeArrowheads="1" noTextEdit="1"/>
          </p:cNvSpPr>
          <p:nvPr/>
        </p:nvSpPr>
        <p:spPr bwMode="auto">
          <a:xfrm>
            <a:off x="4464" y="215125"/>
            <a:ext cx="1083490" cy="207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>
            <a:off x="5829" y="216490"/>
            <a:ext cx="1106688" cy="2056447"/>
          </a:xfrm>
          <a:custGeom>
            <a:avLst/>
            <a:gdLst>
              <a:gd name="T0" fmla="*/ 1259 w 1688"/>
              <a:gd name="T1" fmla="*/ 585 h 3138"/>
              <a:gd name="T2" fmla="*/ 0 w 1688"/>
              <a:gd name="T3" fmla="*/ 0 h 3138"/>
              <a:gd name="T4" fmla="*/ 0 w 1688"/>
              <a:gd name="T5" fmla="*/ 3138 h 3138"/>
              <a:gd name="T6" fmla="*/ 1453 w 1688"/>
              <a:gd name="T7" fmla="*/ 1577 h 3138"/>
              <a:gd name="T8" fmla="*/ 1421 w 1688"/>
              <a:gd name="T9" fmla="*/ 694 h 3138"/>
              <a:gd name="T10" fmla="*/ 1259 w 1688"/>
              <a:gd name="T11" fmla="*/ 585 h 3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3138">
                <a:moveTo>
                  <a:pt x="1259" y="585"/>
                </a:moveTo>
                <a:lnTo>
                  <a:pt x="0" y="0"/>
                </a:lnTo>
                <a:lnTo>
                  <a:pt x="0" y="3138"/>
                </a:lnTo>
                <a:lnTo>
                  <a:pt x="1453" y="1577"/>
                </a:lnTo>
                <a:cubicBezTo>
                  <a:pt x="1688" y="1324"/>
                  <a:pt x="1674" y="929"/>
                  <a:pt x="1421" y="694"/>
                </a:cubicBezTo>
                <a:cubicBezTo>
                  <a:pt x="1373" y="649"/>
                  <a:pt x="1318" y="612"/>
                  <a:pt x="1259" y="585"/>
                </a:cubicBezTo>
                <a:close/>
              </a:path>
            </a:pathLst>
          </a:custGeom>
          <a:solidFill>
            <a:srgbClr val="F84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607" y="8939940"/>
            <a:ext cx="1721098" cy="671412"/>
          </a:xfrm>
          <a:prstGeom prst="rect">
            <a:avLst/>
          </a:prstGeom>
        </p:spPr>
      </p:pic>
      <p:sp>
        <p:nvSpPr>
          <p:cNvPr id="2" name="AutoShape 2" descr="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05602" y="3192152"/>
            <a:ext cx="583592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0" i="0" dirty="0">
                <a:solidFill>
                  <a:srgbClr val="FD4F00"/>
                </a:solidFill>
                <a:effectLst/>
                <a:latin typeface="Arial Rounded MT Bold" panose="020F0704030504030204" pitchFamily="34" charset="0"/>
              </a:rPr>
              <a:t>Arm &amp; Hammer Sampling Helps Delivers </a:t>
            </a:r>
          </a:p>
          <a:p>
            <a:pPr algn="ctr"/>
            <a:r>
              <a:rPr lang="en-GB" sz="1600" b="0" i="0" dirty="0">
                <a:solidFill>
                  <a:srgbClr val="FD4F00"/>
                </a:solidFill>
                <a:effectLst/>
                <a:latin typeface="Arial Rounded MT Bold" panose="020F0704030504030204" pitchFamily="34" charset="0"/>
              </a:rPr>
              <a:t>37% Increase in Sales</a:t>
            </a:r>
            <a:endParaRPr lang="en-US" sz="1600" b="0" i="0" dirty="0">
              <a:solidFill>
                <a:srgbClr val="000000"/>
              </a:solidFill>
              <a:effectLst/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Arm &amp; Hammer have become a trusted solution for more than 170 years. With a range of personal care products, including oral care harnessing the natural power of baking soda.</a:t>
            </a:r>
          </a:p>
          <a:p>
            <a:endParaRPr lang="en-GB" sz="1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 Rounded MT Bold" panose="020F0704030504030204" pitchFamily="34" charset="0"/>
                <a:cs typeface="Arial" panose="020B0604020202020204" pitchFamily="34" charset="0"/>
              </a:rPr>
              <a:t>Strategy </a:t>
            </a:r>
            <a:endParaRPr lang="en-GB" sz="1000" b="0" i="0" dirty="0">
              <a:effectLst/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teeth-brushing being second nature and part of everyone's daily routine, brand loyalty is remarkably low for such a ubiquitous product. As the trend for teeth-whitening has taken hold, the number of products has proliferated even further, and consumer choice is now even more difficult.</a:t>
            </a:r>
          </a:p>
          <a:p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product's premium-price point drove the targeting strategy. Aiming the campaign at the wealthier, early-adopting households in the vicinity of Arm &amp; Hammer stockists would be the sweet spot.</a:t>
            </a:r>
          </a:p>
          <a:p>
            <a:endParaRPr lang="en-GB" sz="1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 Rounded MT Bold" panose="020F0704030504030204" pitchFamily="34" charset="0"/>
                <a:cs typeface="Arial" panose="020B0604020202020204" pitchFamily="34" charset="0"/>
              </a:rPr>
              <a:t>Creativity</a:t>
            </a:r>
            <a:endParaRPr lang="en-GB" sz="1000" b="0" i="0" dirty="0">
              <a:effectLst/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agency Communicator London used that unique clean feeling that comes from brushing with Arm &amp; Hammer and created a strong visual, brought to life with gently rolling 'explosive clouds', evocative of the deep clean refreshment.  The refreshing feeling was further dramatized with a chance to win an exhilarating balloon ride. In keeping with the product's gently refreshing efficacy, prize winners would get to experience the cool, exhilarating rush of cruising through white clouds.</a:t>
            </a:r>
          </a:p>
          <a:p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money-off voucher also helped reinforce re-purchase.</a:t>
            </a:r>
          </a:p>
          <a:p>
            <a:endParaRPr lang="en-GB" sz="1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i="0" dirty="0">
                <a:effectLst/>
                <a:latin typeface="Arial Rounded MT Bold" panose="020F0704030504030204" pitchFamily="34" charset="0"/>
                <a:cs typeface="Arial" panose="020B0604020202020204" pitchFamily="34" charset="0"/>
              </a:rPr>
              <a:t>Results</a:t>
            </a:r>
          </a:p>
          <a:p>
            <a:pPr marL="171450" indent="-171450">
              <a:buBlip>
                <a:blip r:embed="rId7"/>
              </a:buBlip>
            </a:pPr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95% of people recalled the sample</a:t>
            </a:r>
          </a:p>
          <a:p>
            <a:pPr marL="171450" indent="-171450">
              <a:buBlip>
                <a:blip r:embed="rId7"/>
              </a:buBlip>
            </a:pPr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85% of people went on to use it</a:t>
            </a:r>
          </a:p>
          <a:p>
            <a:pPr marL="171450" indent="-171450">
              <a:buBlip>
                <a:blip r:embed="rId7"/>
              </a:buBlip>
            </a:pPr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65% of the people who received the sample went on to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purchase Arm and Hammer.</a:t>
            </a:r>
          </a:p>
          <a:p>
            <a:pPr marL="171450" indent="-171450">
              <a:buBlip>
                <a:blip r:embed="rId7"/>
              </a:buBlip>
            </a:pPr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same creative also ran in-store at local pharmacies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catchment area. Data showed that, in tandem with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door drop, this led to a 37% increase in sales</a:t>
            </a:r>
          </a:p>
          <a:p>
            <a:pPr marL="171450" indent="-171450">
              <a:buBlip>
                <a:blip r:embed="rId7"/>
              </a:buBlip>
            </a:pPr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campaign won a DMA Bronze Award 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2828" y="9056601"/>
            <a:ext cx="1721098" cy="645524"/>
            <a:chOff x="479619" y="9117573"/>
            <a:chExt cx="5898759" cy="585581"/>
          </a:xfrm>
        </p:grpSpPr>
        <p:sp>
          <p:nvSpPr>
            <p:cNvPr id="25" name="Rounded Rectangle 24"/>
            <p:cNvSpPr/>
            <p:nvPr/>
          </p:nvSpPr>
          <p:spPr>
            <a:xfrm>
              <a:off x="479622" y="9117573"/>
              <a:ext cx="5898756" cy="585581"/>
            </a:xfrm>
            <a:prstGeom prst="roundRect">
              <a:avLst>
                <a:gd name="adj" fmla="val 9438"/>
              </a:avLst>
            </a:prstGeom>
            <a:solidFill>
              <a:srgbClr val="FD4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9619" y="9133976"/>
              <a:ext cx="5898756" cy="544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GET IN TOUCH</a:t>
              </a:r>
            </a:p>
            <a:p>
              <a:pPr algn="ctr"/>
              <a:r>
                <a:rPr lang="en-GB" sz="6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   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01628 703 693  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whistl.co.uk/enquiries 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0DED6964-8644-43FF-A51C-53A4F8F82A0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3701" y="381680"/>
            <a:ext cx="1260475" cy="1260475"/>
          </a:xfrm>
          <a:prstGeom prst="rect">
            <a:avLst/>
          </a:prstGeom>
        </p:spPr>
      </p:pic>
      <p:pic>
        <p:nvPicPr>
          <p:cNvPr id="4" name="Picture 3" descr="Calendar&#10;&#10;Description automatically generated">
            <a:extLst>
              <a:ext uri="{FF2B5EF4-FFF2-40B4-BE49-F238E27FC236}">
                <a16:creationId xmlns:a16="http://schemas.microsoft.com/office/drawing/2014/main" id="{C69BA208-FAE9-4865-82EE-70F03512224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078" y="6730474"/>
            <a:ext cx="2646947" cy="176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104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3052</TotalTime>
  <Words>309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Osborne</dc:creator>
  <cp:lastModifiedBy>Rina Patel Maisuria</cp:lastModifiedBy>
  <cp:revision>142</cp:revision>
  <cp:lastPrinted>2022-02-14T12:38:23Z</cp:lastPrinted>
  <dcterms:created xsi:type="dcterms:W3CDTF">2019-02-21T12:44:20Z</dcterms:created>
  <dcterms:modified xsi:type="dcterms:W3CDTF">2022-02-14T12:39:31Z</dcterms:modified>
</cp:coreProperties>
</file>