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Lst>
  <p:sldSz cx="6858000" cy="9906000" type="A4"/>
  <p:notesSz cx="7099300" cy="10234613"/>
  <p:custDataLst>
    <p:tags r:id="rId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4E00"/>
    <a:srgbClr val="FD4F00"/>
    <a:srgbClr val="F84B00"/>
    <a:srgbClr val="7FC241"/>
    <a:srgbClr val="000000"/>
    <a:srgbClr val="F0D836"/>
    <a:srgbClr val="37C2D8"/>
    <a:srgbClr val="9965A8"/>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9551" autoAdjust="0"/>
    <p:restoredTop sz="94687" autoAdjust="0"/>
  </p:normalViewPr>
  <p:slideViewPr>
    <p:cSldViewPr snapToGrid="0">
      <p:cViewPr>
        <p:scale>
          <a:sx n="82" d="100"/>
          <a:sy n="82" d="100"/>
        </p:scale>
        <p:origin x="624" y="-25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2FF883-3532-41A6-B1D9-5A8AD3BC3A1B}" type="datetimeFigureOut">
              <a:rPr lang="en-GB" smtClean="0"/>
              <a:t>19/12/2022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5C452D-A22C-417E-B8D2-CD139B672E62}" type="slidenum">
              <a:rPr lang="en-GB" smtClean="0"/>
              <a:t>‹#›</a:t>
            </a:fld>
            <a:endParaRPr lang="en-GB"/>
          </a:p>
        </p:txBody>
      </p:sp>
    </p:spTree>
    <p:extLst>
      <p:ext uri="{BB962C8B-B14F-4D97-AF65-F5344CB8AC3E}">
        <p14:creationId xmlns:p14="http://schemas.microsoft.com/office/powerpoint/2010/main" val="1786988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2FF883-3532-41A6-B1D9-5A8AD3BC3A1B}" type="datetimeFigureOut">
              <a:rPr lang="en-GB" smtClean="0"/>
              <a:t>19/12/2022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5C452D-A22C-417E-B8D2-CD139B672E62}" type="slidenum">
              <a:rPr lang="en-GB" smtClean="0"/>
              <a:t>‹#›</a:t>
            </a:fld>
            <a:endParaRPr lang="en-GB"/>
          </a:p>
        </p:txBody>
      </p:sp>
    </p:spTree>
    <p:extLst>
      <p:ext uri="{BB962C8B-B14F-4D97-AF65-F5344CB8AC3E}">
        <p14:creationId xmlns:p14="http://schemas.microsoft.com/office/powerpoint/2010/main" val="2674153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2FF883-3532-41A6-B1D9-5A8AD3BC3A1B}" type="datetimeFigureOut">
              <a:rPr lang="en-GB" smtClean="0"/>
              <a:t>19/12/2022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5C452D-A22C-417E-B8D2-CD139B672E62}" type="slidenum">
              <a:rPr lang="en-GB" smtClean="0"/>
              <a:t>‹#›</a:t>
            </a:fld>
            <a:endParaRPr lang="en-GB"/>
          </a:p>
        </p:txBody>
      </p:sp>
    </p:spTree>
    <p:extLst>
      <p:ext uri="{BB962C8B-B14F-4D97-AF65-F5344CB8AC3E}">
        <p14:creationId xmlns:p14="http://schemas.microsoft.com/office/powerpoint/2010/main" val="624218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2FF883-3532-41A6-B1D9-5A8AD3BC3A1B}" type="datetimeFigureOut">
              <a:rPr lang="en-GB" smtClean="0"/>
              <a:t>19/12/2022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5C452D-A22C-417E-B8D2-CD139B672E62}" type="slidenum">
              <a:rPr lang="en-GB" smtClean="0"/>
              <a:t>‹#›</a:t>
            </a:fld>
            <a:endParaRPr lang="en-GB"/>
          </a:p>
        </p:txBody>
      </p:sp>
    </p:spTree>
    <p:extLst>
      <p:ext uri="{BB962C8B-B14F-4D97-AF65-F5344CB8AC3E}">
        <p14:creationId xmlns:p14="http://schemas.microsoft.com/office/powerpoint/2010/main" val="349979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2FF883-3532-41A6-B1D9-5A8AD3BC3A1B}" type="datetimeFigureOut">
              <a:rPr lang="en-GB" smtClean="0"/>
              <a:t>19/12/2022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5C452D-A22C-417E-B8D2-CD139B672E62}" type="slidenum">
              <a:rPr lang="en-GB" smtClean="0"/>
              <a:t>‹#›</a:t>
            </a:fld>
            <a:endParaRPr lang="en-GB"/>
          </a:p>
        </p:txBody>
      </p:sp>
    </p:spTree>
    <p:extLst>
      <p:ext uri="{BB962C8B-B14F-4D97-AF65-F5344CB8AC3E}">
        <p14:creationId xmlns:p14="http://schemas.microsoft.com/office/powerpoint/2010/main" val="1586083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2FF883-3532-41A6-B1D9-5A8AD3BC3A1B}" type="datetimeFigureOut">
              <a:rPr lang="en-GB" smtClean="0"/>
              <a:t>19/12/2022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5C452D-A22C-417E-B8D2-CD139B672E62}" type="slidenum">
              <a:rPr lang="en-GB" smtClean="0"/>
              <a:t>‹#›</a:t>
            </a:fld>
            <a:endParaRPr lang="en-GB"/>
          </a:p>
        </p:txBody>
      </p:sp>
    </p:spTree>
    <p:extLst>
      <p:ext uri="{BB962C8B-B14F-4D97-AF65-F5344CB8AC3E}">
        <p14:creationId xmlns:p14="http://schemas.microsoft.com/office/powerpoint/2010/main" val="2997317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2FF883-3532-41A6-B1D9-5A8AD3BC3A1B}" type="datetimeFigureOut">
              <a:rPr lang="en-GB" smtClean="0"/>
              <a:t>19/12/2022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35C452D-A22C-417E-B8D2-CD139B672E62}" type="slidenum">
              <a:rPr lang="en-GB" smtClean="0"/>
              <a:t>‹#›</a:t>
            </a:fld>
            <a:endParaRPr lang="en-GB"/>
          </a:p>
        </p:txBody>
      </p:sp>
    </p:spTree>
    <p:extLst>
      <p:ext uri="{BB962C8B-B14F-4D97-AF65-F5344CB8AC3E}">
        <p14:creationId xmlns:p14="http://schemas.microsoft.com/office/powerpoint/2010/main" val="2778218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2FF883-3532-41A6-B1D9-5A8AD3BC3A1B}" type="datetimeFigureOut">
              <a:rPr lang="en-GB" smtClean="0"/>
              <a:t>19/12/2022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35C452D-A22C-417E-B8D2-CD139B672E62}" type="slidenum">
              <a:rPr lang="en-GB" smtClean="0"/>
              <a:t>‹#›</a:t>
            </a:fld>
            <a:endParaRPr lang="en-GB"/>
          </a:p>
        </p:txBody>
      </p:sp>
    </p:spTree>
    <p:extLst>
      <p:ext uri="{BB962C8B-B14F-4D97-AF65-F5344CB8AC3E}">
        <p14:creationId xmlns:p14="http://schemas.microsoft.com/office/powerpoint/2010/main" val="1103902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FF883-3532-41A6-B1D9-5A8AD3BC3A1B}" type="datetimeFigureOut">
              <a:rPr lang="en-GB" smtClean="0"/>
              <a:t>19/12/2022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35C452D-A22C-417E-B8D2-CD139B672E62}" type="slidenum">
              <a:rPr lang="en-GB" smtClean="0"/>
              <a:t>‹#›</a:t>
            </a:fld>
            <a:endParaRPr lang="en-GB"/>
          </a:p>
        </p:txBody>
      </p:sp>
    </p:spTree>
    <p:extLst>
      <p:ext uri="{BB962C8B-B14F-4D97-AF65-F5344CB8AC3E}">
        <p14:creationId xmlns:p14="http://schemas.microsoft.com/office/powerpoint/2010/main" val="83721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12FF883-3532-41A6-B1D9-5A8AD3BC3A1B}" type="datetimeFigureOut">
              <a:rPr lang="en-GB" smtClean="0"/>
              <a:t>19/12/2022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5C452D-A22C-417E-B8D2-CD139B672E62}" type="slidenum">
              <a:rPr lang="en-GB" smtClean="0"/>
              <a:t>‹#›</a:t>
            </a:fld>
            <a:endParaRPr lang="en-GB"/>
          </a:p>
        </p:txBody>
      </p:sp>
    </p:spTree>
    <p:extLst>
      <p:ext uri="{BB962C8B-B14F-4D97-AF65-F5344CB8AC3E}">
        <p14:creationId xmlns:p14="http://schemas.microsoft.com/office/powerpoint/2010/main" val="1830172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12FF883-3532-41A6-B1D9-5A8AD3BC3A1B}" type="datetimeFigureOut">
              <a:rPr lang="en-GB" smtClean="0"/>
              <a:t>19/12/2022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5C452D-A22C-417E-B8D2-CD139B672E62}" type="slidenum">
              <a:rPr lang="en-GB" smtClean="0"/>
              <a:t>‹#›</a:t>
            </a:fld>
            <a:endParaRPr lang="en-GB"/>
          </a:p>
        </p:txBody>
      </p:sp>
    </p:spTree>
    <p:extLst>
      <p:ext uri="{BB962C8B-B14F-4D97-AF65-F5344CB8AC3E}">
        <p14:creationId xmlns:p14="http://schemas.microsoft.com/office/powerpoint/2010/main" val="1346789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12FF883-3532-41A6-B1D9-5A8AD3BC3A1B}" type="datetimeFigureOut">
              <a:rPr lang="en-GB" smtClean="0"/>
              <a:t>19/12/2022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35C452D-A22C-417E-B8D2-CD139B672E62}" type="slidenum">
              <a:rPr lang="en-GB" smtClean="0"/>
              <a:t>‹#›</a:t>
            </a:fld>
            <a:endParaRPr lang="en-GB"/>
          </a:p>
        </p:txBody>
      </p:sp>
    </p:spTree>
    <p:extLst>
      <p:ext uri="{BB962C8B-B14F-4D97-AF65-F5344CB8AC3E}">
        <p14:creationId xmlns:p14="http://schemas.microsoft.com/office/powerpoint/2010/main" val="15032542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AutoShape 19"/>
          <p:cNvSpPr>
            <a:spLocks noChangeAspect="1" noChangeArrowheads="1" noTextEdit="1"/>
          </p:cNvSpPr>
          <p:nvPr/>
        </p:nvSpPr>
        <p:spPr bwMode="auto">
          <a:xfrm>
            <a:off x="-230434" y="7738358"/>
            <a:ext cx="7112959" cy="268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22" name="Group 4"/>
          <p:cNvGrpSpPr>
            <a:grpSpLocks noChangeAspect="1"/>
          </p:cNvGrpSpPr>
          <p:nvPr/>
        </p:nvGrpSpPr>
        <p:grpSpPr bwMode="auto">
          <a:xfrm>
            <a:off x="-2870324" y="-1680500"/>
            <a:ext cx="9805008" cy="4753147"/>
            <a:chOff x="0" y="-150"/>
            <a:chExt cx="10832" cy="5251"/>
          </a:xfrm>
        </p:grpSpPr>
        <p:sp>
          <p:nvSpPr>
            <p:cNvPr id="24" name="Freeform 6"/>
            <p:cNvSpPr>
              <a:spLocks/>
            </p:cNvSpPr>
            <p:nvPr/>
          </p:nvSpPr>
          <p:spPr bwMode="auto">
            <a:xfrm>
              <a:off x="3157" y="1686"/>
              <a:ext cx="7675" cy="3415"/>
            </a:xfrm>
            <a:custGeom>
              <a:avLst/>
              <a:gdLst>
                <a:gd name="T0" fmla="*/ 0 w 20018"/>
                <a:gd name="T1" fmla="*/ 0 h 8908"/>
                <a:gd name="T2" fmla="*/ 0 w 20018"/>
                <a:gd name="T3" fmla="*/ 7440 h 8908"/>
                <a:gd name="T4" fmla="*/ 3293 w 20018"/>
                <a:gd name="T5" fmla="*/ 8561 h 8908"/>
                <a:gd name="T6" fmla="*/ 20018 w 20018"/>
                <a:gd name="T7" fmla="*/ 4440 h 8908"/>
                <a:gd name="T8" fmla="*/ 20018 w 20018"/>
                <a:gd name="T9" fmla="*/ 0 h 8908"/>
                <a:gd name="T10" fmla="*/ 0 w 20018"/>
                <a:gd name="T11" fmla="*/ 0 h 8908"/>
              </a:gdLst>
              <a:ahLst/>
              <a:cxnLst>
                <a:cxn ang="0">
                  <a:pos x="T0" y="T1"/>
                </a:cxn>
                <a:cxn ang="0">
                  <a:pos x="T2" y="T3"/>
                </a:cxn>
                <a:cxn ang="0">
                  <a:pos x="T4" y="T5"/>
                </a:cxn>
                <a:cxn ang="0">
                  <a:pos x="T6" y="T7"/>
                </a:cxn>
                <a:cxn ang="0">
                  <a:pos x="T8" y="T9"/>
                </a:cxn>
                <a:cxn ang="0">
                  <a:pos x="T10" y="T11"/>
                </a:cxn>
              </a:cxnLst>
              <a:rect l="0" t="0" r="r" b="b"/>
              <a:pathLst>
                <a:path w="20018" h="8908">
                  <a:moveTo>
                    <a:pt x="0" y="0"/>
                  </a:moveTo>
                  <a:lnTo>
                    <a:pt x="0" y="7440"/>
                  </a:lnTo>
                  <a:cubicBezTo>
                    <a:pt x="772" y="8534"/>
                    <a:pt x="1869" y="8908"/>
                    <a:pt x="3293" y="8561"/>
                  </a:cubicBezTo>
                  <a:cubicBezTo>
                    <a:pt x="5066" y="8129"/>
                    <a:pt x="10642" y="6755"/>
                    <a:pt x="20018" y="4440"/>
                  </a:cubicBezTo>
                  <a:lnTo>
                    <a:pt x="20018" y="0"/>
                  </a:lnTo>
                  <a:lnTo>
                    <a:pt x="0" y="0"/>
                  </a:lnTo>
                  <a:close/>
                </a:path>
              </a:pathLst>
            </a:custGeom>
            <a:solidFill>
              <a:schemeClr val="bg2"/>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3" name="AutoShape 3"/>
            <p:cNvSpPr>
              <a:spLocks noChangeAspect="1" noChangeArrowheads="1" noTextEdit="1"/>
            </p:cNvSpPr>
            <p:nvPr/>
          </p:nvSpPr>
          <p:spPr bwMode="auto">
            <a:xfrm>
              <a:off x="0" y="-150"/>
              <a:ext cx="7680" cy="3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2" name="AutoShape 3"/>
          <p:cNvSpPr>
            <a:spLocks noChangeAspect="1" noChangeArrowheads="1" noTextEdit="1"/>
          </p:cNvSpPr>
          <p:nvPr/>
        </p:nvSpPr>
        <p:spPr bwMode="auto">
          <a:xfrm>
            <a:off x="37589" y="0"/>
            <a:ext cx="1260475" cy="241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AutoShape 3"/>
          <p:cNvSpPr>
            <a:spLocks noChangeAspect="1" noChangeArrowheads="1" noTextEdit="1"/>
          </p:cNvSpPr>
          <p:nvPr/>
        </p:nvSpPr>
        <p:spPr bwMode="auto">
          <a:xfrm>
            <a:off x="4464" y="215125"/>
            <a:ext cx="1083490" cy="207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 name="Freeform 5"/>
          <p:cNvSpPr>
            <a:spLocks/>
          </p:cNvSpPr>
          <p:nvPr/>
        </p:nvSpPr>
        <p:spPr bwMode="auto">
          <a:xfrm>
            <a:off x="5829" y="216490"/>
            <a:ext cx="1106688" cy="2056447"/>
          </a:xfrm>
          <a:custGeom>
            <a:avLst/>
            <a:gdLst>
              <a:gd name="T0" fmla="*/ 1259 w 1688"/>
              <a:gd name="T1" fmla="*/ 585 h 3138"/>
              <a:gd name="T2" fmla="*/ 0 w 1688"/>
              <a:gd name="T3" fmla="*/ 0 h 3138"/>
              <a:gd name="T4" fmla="*/ 0 w 1688"/>
              <a:gd name="T5" fmla="*/ 3138 h 3138"/>
              <a:gd name="T6" fmla="*/ 1453 w 1688"/>
              <a:gd name="T7" fmla="*/ 1577 h 3138"/>
              <a:gd name="T8" fmla="*/ 1421 w 1688"/>
              <a:gd name="T9" fmla="*/ 694 h 3138"/>
              <a:gd name="T10" fmla="*/ 1259 w 1688"/>
              <a:gd name="T11" fmla="*/ 585 h 3138"/>
            </a:gdLst>
            <a:ahLst/>
            <a:cxnLst>
              <a:cxn ang="0">
                <a:pos x="T0" y="T1"/>
              </a:cxn>
              <a:cxn ang="0">
                <a:pos x="T2" y="T3"/>
              </a:cxn>
              <a:cxn ang="0">
                <a:pos x="T4" y="T5"/>
              </a:cxn>
              <a:cxn ang="0">
                <a:pos x="T6" y="T7"/>
              </a:cxn>
              <a:cxn ang="0">
                <a:pos x="T8" y="T9"/>
              </a:cxn>
              <a:cxn ang="0">
                <a:pos x="T10" y="T11"/>
              </a:cxn>
            </a:cxnLst>
            <a:rect l="0" t="0" r="r" b="b"/>
            <a:pathLst>
              <a:path w="1688" h="3138">
                <a:moveTo>
                  <a:pt x="1259" y="585"/>
                </a:moveTo>
                <a:lnTo>
                  <a:pt x="0" y="0"/>
                </a:lnTo>
                <a:lnTo>
                  <a:pt x="0" y="3138"/>
                </a:lnTo>
                <a:lnTo>
                  <a:pt x="1453" y="1577"/>
                </a:lnTo>
                <a:cubicBezTo>
                  <a:pt x="1688" y="1324"/>
                  <a:pt x="1674" y="929"/>
                  <a:pt x="1421" y="694"/>
                </a:cubicBezTo>
                <a:cubicBezTo>
                  <a:pt x="1373" y="649"/>
                  <a:pt x="1318" y="612"/>
                  <a:pt x="1259" y="585"/>
                </a:cubicBezTo>
                <a:close/>
              </a:path>
            </a:pathLst>
          </a:custGeom>
          <a:solidFill>
            <a:srgbClr val="F84E00"/>
          </a:solidFill>
          <a:ln>
            <a:noFill/>
          </a:ln>
        </p:spPr>
        <p:txBody>
          <a:bodyPr vert="horz" wrap="square" lIns="91440" tIns="45720" rIns="91440" bIns="45720" numCol="1" anchor="t" anchorCtr="0" compatLnSpc="1">
            <a:prstTxWarp prst="textNoShape">
              <a:avLst/>
            </a:prstTxWarp>
          </a:bodyPr>
          <a:lstStyle/>
          <a:p>
            <a:endParaRPr lang="en-GB"/>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4198340" y="9038995"/>
            <a:ext cx="2347365" cy="645524"/>
          </a:xfrm>
          <a:prstGeom prst="rect">
            <a:avLst/>
          </a:prstGeom>
        </p:spPr>
      </p:pic>
      <p:sp>
        <p:nvSpPr>
          <p:cNvPr id="2" name="AutoShape 2" descr="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nvGrpSpPr>
          <p:cNvPr id="19" name="Group 18"/>
          <p:cNvGrpSpPr/>
          <p:nvPr/>
        </p:nvGrpSpPr>
        <p:grpSpPr>
          <a:xfrm>
            <a:off x="382827" y="9056601"/>
            <a:ext cx="2125241" cy="645524"/>
            <a:chOff x="479619" y="9117573"/>
            <a:chExt cx="5898759" cy="585581"/>
          </a:xfrm>
        </p:grpSpPr>
        <p:sp>
          <p:nvSpPr>
            <p:cNvPr id="25" name="Rounded Rectangle 24"/>
            <p:cNvSpPr/>
            <p:nvPr/>
          </p:nvSpPr>
          <p:spPr>
            <a:xfrm>
              <a:off x="479622" y="9117573"/>
              <a:ext cx="5898756" cy="585581"/>
            </a:xfrm>
            <a:prstGeom prst="roundRect">
              <a:avLst>
                <a:gd name="adj" fmla="val 9438"/>
              </a:avLst>
            </a:prstGeom>
            <a:solidFill>
              <a:srgbClr val="FD4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27" name="Rectangle 26"/>
            <p:cNvSpPr/>
            <p:nvPr/>
          </p:nvSpPr>
          <p:spPr>
            <a:xfrm>
              <a:off x="479619" y="9133976"/>
              <a:ext cx="5898756" cy="544433"/>
            </a:xfrm>
            <a:prstGeom prst="rect">
              <a:avLst/>
            </a:prstGeom>
          </p:spPr>
          <p:txBody>
            <a:bodyPr wrap="square">
              <a:spAutoFit/>
            </a:bodyPr>
            <a:lstStyle/>
            <a:p>
              <a:pPr algn="ctr"/>
              <a:r>
                <a:rPr lang="en-GB" sz="900" dirty="0">
                  <a:solidFill>
                    <a:schemeClr val="bg1"/>
                  </a:solidFill>
                  <a:latin typeface="Arial Rounded MT Bold" panose="020F0704030504030204" pitchFamily="34" charset="0"/>
                </a:rPr>
                <a:t>GET IN TOUCH</a:t>
              </a:r>
            </a:p>
            <a:p>
              <a:pPr algn="ctr"/>
              <a:r>
                <a:rPr lang="en-GB" sz="600" dirty="0">
                  <a:solidFill>
                    <a:schemeClr val="bg1"/>
                  </a:solidFill>
                  <a:latin typeface="Arial Rounded MT Bold" panose="020F0704030504030204" pitchFamily="34" charset="0"/>
                </a:rPr>
                <a:t>   </a:t>
              </a:r>
            </a:p>
            <a:p>
              <a:pPr algn="ctr"/>
              <a:r>
                <a:rPr lang="en-GB" sz="900" dirty="0">
                  <a:solidFill>
                    <a:schemeClr val="bg1"/>
                  </a:solidFill>
                  <a:latin typeface="Arial Rounded MT Bold" panose="020F0704030504030204" pitchFamily="34" charset="0"/>
                </a:rPr>
                <a:t>0115 6724 020 </a:t>
              </a:r>
            </a:p>
            <a:p>
              <a:pPr algn="ctr"/>
              <a:r>
                <a:rPr lang="en-GB" sz="900" dirty="0">
                  <a:solidFill>
                    <a:schemeClr val="bg1"/>
                  </a:solidFill>
                  <a:latin typeface="Arial Rounded MT Bold" panose="020F0704030504030204" pitchFamily="34" charset="0"/>
                </a:rPr>
                <a:t>Whistl.co.uk/parcels-enquiry/</a:t>
              </a:r>
            </a:p>
          </p:txBody>
        </p:sp>
      </p:grpSp>
      <p:sp>
        <p:nvSpPr>
          <p:cNvPr id="6" name="TextBox 5">
            <a:extLst>
              <a:ext uri="{FF2B5EF4-FFF2-40B4-BE49-F238E27FC236}">
                <a16:creationId xmlns:a16="http://schemas.microsoft.com/office/drawing/2014/main" id="{490578B4-7F4F-CCE7-BF6F-F61EE51BEC00}"/>
              </a:ext>
            </a:extLst>
          </p:cNvPr>
          <p:cNvSpPr txBox="1"/>
          <p:nvPr/>
        </p:nvSpPr>
        <p:spPr>
          <a:xfrm>
            <a:off x="413021" y="3111909"/>
            <a:ext cx="6105525" cy="3185487"/>
          </a:xfrm>
          <a:prstGeom prst="rect">
            <a:avLst/>
          </a:prstGeom>
          <a:noFill/>
        </p:spPr>
        <p:txBody>
          <a:bodyPr wrap="square">
            <a:spAutoFit/>
          </a:bodyPr>
          <a:lstStyle/>
          <a:p>
            <a:pPr algn="ctr" fontAlgn="base"/>
            <a:r>
              <a:rPr lang="en-GB" sz="1100" b="1" i="0" dirty="0">
                <a:effectLst/>
                <a:latin typeface="Arial" panose="020B0604020202020204" pitchFamily="34" charset="0"/>
                <a:cs typeface="Arial" panose="020B0604020202020204" pitchFamily="34" charset="0"/>
              </a:rPr>
              <a:t>Primary Times turned to Parcelhub for efficiency and reliability</a:t>
            </a:r>
          </a:p>
          <a:p>
            <a:pPr algn="l" fontAlgn="base"/>
            <a:endParaRPr lang="en-GB" sz="1000" b="1" i="0" dirty="0">
              <a:effectLst/>
              <a:latin typeface="Arial" panose="020B0604020202020204" pitchFamily="34" charset="0"/>
              <a:cs typeface="Arial" panose="020B0604020202020204" pitchFamily="34" charset="0"/>
            </a:endParaRPr>
          </a:p>
          <a:p>
            <a:pPr algn="l" fontAlgn="base"/>
            <a:r>
              <a:rPr lang="en-GB" sz="1000" b="0" i="0" dirty="0">
                <a:effectLst/>
                <a:latin typeface="Arial" panose="020B0604020202020204" pitchFamily="34" charset="0"/>
                <a:cs typeface="Arial" panose="020B0604020202020204" pitchFamily="34" charset="0"/>
              </a:rPr>
              <a:t>With more than 2.7 million magazines to distribute directly to primary schools across the country, Schools Publishing needed a company they could trust to handle the high volume of deliveries and appropriately represent the popular Primary Times brand.</a:t>
            </a:r>
          </a:p>
          <a:p>
            <a:pPr algn="l" fontAlgn="base"/>
            <a:endParaRPr lang="en-GB" sz="1000" dirty="0">
              <a:latin typeface="Arial" panose="020B0604020202020204" pitchFamily="34" charset="0"/>
              <a:cs typeface="Arial" panose="020B0604020202020204" pitchFamily="34" charset="0"/>
            </a:endParaRPr>
          </a:p>
          <a:p>
            <a:pPr algn="l" fontAlgn="base"/>
            <a:r>
              <a:rPr lang="en-GB" sz="1000" b="0" i="0" dirty="0">
                <a:effectLst/>
                <a:latin typeface="Arial" panose="020B0604020202020204" pitchFamily="34" charset="0"/>
                <a:cs typeface="Arial" panose="020B0604020202020204" pitchFamily="34" charset="0"/>
              </a:rPr>
              <a:t>Primary Times prints almost 3 million magazines seven times a year. It is the 15th largest publication by circulation and needed a distribution partner that understood this significance. They turned to Parcelhub, the UK’s leading magazine fulfilment provider, for help distributing some of the 60 titles. They found a firm that was big enough to handle the job effectively, with a commitment to customer service that provided reassurance and peace of mind.</a:t>
            </a:r>
          </a:p>
          <a:p>
            <a:pPr algn="l" fontAlgn="base"/>
            <a:endParaRPr lang="en-GB" sz="1000" dirty="0">
              <a:latin typeface="Arial" panose="020B0604020202020204" pitchFamily="34" charset="0"/>
              <a:cs typeface="Arial" panose="020B0604020202020204" pitchFamily="34" charset="0"/>
            </a:endParaRPr>
          </a:p>
          <a:p>
            <a:pPr algn="l" fontAlgn="base"/>
            <a:r>
              <a:rPr lang="en-GB" sz="1000" b="0" i="0" dirty="0">
                <a:effectLst/>
                <a:latin typeface="Arial" panose="020B0604020202020204" pitchFamily="34" charset="0"/>
                <a:cs typeface="Arial" panose="020B0604020202020204" pitchFamily="34" charset="0"/>
              </a:rPr>
              <a:t>Marion McAdam, General Manager of Schools Publishing and Editor of 13 Primary Times titles, explained why this was so important: “Our challenge every issue is to ensure that we get our magazines out to the schools as quickly as possible, ensuring that each parcel is delivered with the care and attention that is required when in the company of children.”</a:t>
            </a:r>
          </a:p>
          <a:p>
            <a:pPr algn="l" fontAlgn="base"/>
            <a:endParaRPr lang="en-GB" sz="1000" dirty="0">
              <a:latin typeface="Arial" panose="020B0604020202020204" pitchFamily="34" charset="0"/>
              <a:cs typeface="Arial" panose="020B0604020202020204" pitchFamily="34" charset="0"/>
            </a:endParaRPr>
          </a:p>
          <a:p>
            <a:pPr algn="l" fontAlgn="base"/>
            <a:r>
              <a:rPr lang="en-GB" sz="1000" b="0" i="0" dirty="0">
                <a:effectLst/>
                <a:latin typeface="Arial" panose="020B0604020202020204" pitchFamily="34" charset="0"/>
                <a:cs typeface="Arial" panose="020B0604020202020204" pitchFamily="34" charset="0"/>
              </a:rPr>
              <a:t>“In the past, we have used various distribution channels, varying from direct mailing to smaller ‘man with a van’ type couriers. These were expensive in the first instance and, in some cases, unreliable in the second, which meant we weren’t getting value for money in either situation.”</a:t>
            </a:r>
          </a:p>
        </p:txBody>
      </p:sp>
      <p:sp>
        <p:nvSpPr>
          <p:cNvPr id="9" name="TextBox 8">
            <a:extLst>
              <a:ext uri="{FF2B5EF4-FFF2-40B4-BE49-F238E27FC236}">
                <a16:creationId xmlns:a16="http://schemas.microsoft.com/office/drawing/2014/main" id="{4FE3AEE6-0245-C9ED-3E61-55D0D8355196}"/>
              </a:ext>
            </a:extLst>
          </p:cNvPr>
          <p:cNvSpPr txBox="1"/>
          <p:nvPr/>
        </p:nvSpPr>
        <p:spPr>
          <a:xfrm>
            <a:off x="1195144" y="6702050"/>
            <a:ext cx="4467713" cy="1877437"/>
          </a:xfrm>
          <a:prstGeom prst="rect">
            <a:avLst/>
          </a:prstGeom>
          <a:noFill/>
        </p:spPr>
        <p:txBody>
          <a:bodyPr wrap="square">
            <a:spAutoFit/>
          </a:bodyPr>
          <a:lstStyle/>
          <a:p>
            <a:pPr algn="ctr" fontAlgn="base"/>
            <a:r>
              <a:rPr lang="en-GB" sz="1100" b="1" i="0" dirty="0">
                <a:effectLst/>
                <a:latin typeface="Arial" panose="020B0604020202020204" pitchFamily="34" charset="0"/>
                <a:cs typeface="Arial" panose="020B0604020202020204" pitchFamily="34" charset="0"/>
              </a:rPr>
              <a:t>Customer satisfaction has always been at the heart of what we do. We pride ourselves on being responsive to customers’ needs and delivering maximum service for minimum cost every time. There’s a well-used saying in the parcel game…you are only as good as the last parcel you deliver… and that is absolutely true. There is no room for complacency and customer service makes the difference. We are always looking at the service we offer.</a:t>
            </a:r>
          </a:p>
          <a:p>
            <a:pPr algn="ctr" fontAlgn="base"/>
            <a:endParaRPr lang="en-GB" sz="1400" b="0" i="0" dirty="0">
              <a:solidFill>
                <a:srgbClr val="FD4F00"/>
              </a:solidFill>
              <a:effectLst/>
              <a:latin typeface="Arial Rounded MT Bold" panose="020F0704030504030204" pitchFamily="34" charset="0"/>
            </a:endParaRPr>
          </a:p>
          <a:p>
            <a:pPr algn="ctr" fontAlgn="base"/>
            <a:r>
              <a:rPr lang="en-GB" sz="1400" b="0" i="0" dirty="0">
                <a:solidFill>
                  <a:srgbClr val="F84E00"/>
                </a:solidFill>
                <a:effectLst/>
                <a:latin typeface="Arial Rounded MT Bold" panose="020F0704030504030204" pitchFamily="34" charset="0"/>
                <a:cs typeface="Arial" panose="020B0604020202020204" pitchFamily="34" charset="0"/>
              </a:rPr>
              <a:t>Mark Rosenberg, Managing Director at Parcelhub</a:t>
            </a:r>
            <a:endParaRPr kumimoji="0" lang="en-US" altLang="en-US" sz="1400" b="0" u="none" strike="noStrike" cap="none" normalizeH="0" baseline="0" dirty="0">
              <a:ln>
                <a:noFill/>
              </a:ln>
              <a:solidFill>
                <a:srgbClr val="F84E00"/>
              </a:solidFill>
              <a:effectLst/>
              <a:latin typeface="Arial Rounded MT Bold" panose="020F0704030504030204" pitchFamily="34" charset="0"/>
              <a:cs typeface="Arial" panose="020B0604020202020204" pitchFamily="34" charset="0"/>
            </a:endParaRPr>
          </a:p>
        </p:txBody>
      </p:sp>
      <p:sp>
        <p:nvSpPr>
          <p:cNvPr id="10" name="Freeform 5">
            <a:extLst>
              <a:ext uri="{FF2B5EF4-FFF2-40B4-BE49-F238E27FC236}">
                <a16:creationId xmlns:a16="http://schemas.microsoft.com/office/drawing/2014/main" id="{FEB573EF-8568-AC7D-994E-7073FA18E02B}"/>
              </a:ext>
            </a:extLst>
          </p:cNvPr>
          <p:cNvSpPr>
            <a:spLocks noEditPoints="1"/>
          </p:cNvSpPr>
          <p:nvPr/>
        </p:nvSpPr>
        <p:spPr bwMode="auto">
          <a:xfrm>
            <a:off x="531553" y="6584118"/>
            <a:ext cx="684376" cy="436859"/>
          </a:xfrm>
          <a:custGeom>
            <a:avLst/>
            <a:gdLst>
              <a:gd name="T0" fmla="*/ 227 w 668"/>
              <a:gd name="T1" fmla="*/ 197 h 459"/>
              <a:gd name="T2" fmla="*/ 292 w 668"/>
              <a:gd name="T3" fmla="*/ 309 h 459"/>
              <a:gd name="T4" fmla="*/ 250 w 668"/>
              <a:gd name="T5" fmla="*/ 419 h 459"/>
              <a:gd name="T6" fmla="*/ 147 w 668"/>
              <a:gd name="T7" fmla="*/ 459 h 459"/>
              <a:gd name="T8" fmla="*/ 42 w 668"/>
              <a:gd name="T9" fmla="*/ 420 h 459"/>
              <a:gd name="T10" fmla="*/ 0 w 668"/>
              <a:gd name="T11" fmla="*/ 318 h 459"/>
              <a:gd name="T12" fmla="*/ 41 w 668"/>
              <a:gd name="T13" fmla="*/ 195 h 459"/>
              <a:gd name="T14" fmla="*/ 177 w 668"/>
              <a:gd name="T15" fmla="*/ 0 h 459"/>
              <a:gd name="T16" fmla="*/ 317 w 668"/>
              <a:gd name="T17" fmla="*/ 0 h 459"/>
              <a:gd name="T18" fmla="*/ 227 w 668"/>
              <a:gd name="T19" fmla="*/ 197 h 459"/>
              <a:gd name="T20" fmla="*/ 578 w 668"/>
              <a:gd name="T21" fmla="*/ 197 h 459"/>
              <a:gd name="T22" fmla="*/ 643 w 668"/>
              <a:gd name="T23" fmla="*/ 309 h 459"/>
              <a:gd name="T24" fmla="*/ 601 w 668"/>
              <a:gd name="T25" fmla="*/ 419 h 459"/>
              <a:gd name="T26" fmla="*/ 498 w 668"/>
              <a:gd name="T27" fmla="*/ 459 h 459"/>
              <a:gd name="T28" fmla="*/ 394 w 668"/>
              <a:gd name="T29" fmla="*/ 420 h 459"/>
              <a:gd name="T30" fmla="*/ 351 w 668"/>
              <a:gd name="T31" fmla="*/ 318 h 459"/>
              <a:gd name="T32" fmla="*/ 393 w 668"/>
              <a:gd name="T33" fmla="*/ 195 h 459"/>
              <a:gd name="T34" fmla="*/ 528 w 668"/>
              <a:gd name="T35" fmla="*/ 0 h 459"/>
              <a:gd name="T36" fmla="*/ 668 w 668"/>
              <a:gd name="T37" fmla="*/ 0 h 459"/>
              <a:gd name="T38" fmla="*/ 578 w 668"/>
              <a:gd name="T39" fmla="*/ 197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68" h="459">
                <a:moveTo>
                  <a:pt x="227" y="197"/>
                </a:moveTo>
                <a:cubicBezTo>
                  <a:pt x="270" y="225"/>
                  <a:pt x="292" y="262"/>
                  <a:pt x="292" y="309"/>
                </a:cubicBezTo>
                <a:cubicBezTo>
                  <a:pt x="292" y="355"/>
                  <a:pt x="278" y="392"/>
                  <a:pt x="250" y="419"/>
                </a:cubicBezTo>
                <a:cubicBezTo>
                  <a:pt x="223" y="446"/>
                  <a:pt x="188" y="459"/>
                  <a:pt x="147" y="459"/>
                </a:cubicBezTo>
                <a:cubicBezTo>
                  <a:pt x="106" y="459"/>
                  <a:pt x="71" y="446"/>
                  <a:pt x="42" y="420"/>
                </a:cubicBezTo>
                <a:cubicBezTo>
                  <a:pt x="14" y="394"/>
                  <a:pt x="0" y="360"/>
                  <a:pt x="0" y="318"/>
                </a:cubicBezTo>
                <a:cubicBezTo>
                  <a:pt x="0" y="276"/>
                  <a:pt x="14" y="235"/>
                  <a:pt x="41" y="195"/>
                </a:cubicBezTo>
                <a:lnTo>
                  <a:pt x="177" y="0"/>
                </a:lnTo>
                <a:lnTo>
                  <a:pt x="317" y="0"/>
                </a:lnTo>
                <a:lnTo>
                  <a:pt x="227" y="197"/>
                </a:lnTo>
                <a:close/>
                <a:moveTo>
                  <a:pt x="578" y="197"/>
                </a:moveTo>
                <a:cubicBezTo>
                  <a:pt x="621" y="225"/>
                  <a:pt x="643" y="262"/>
                  <a:pt x="643" y="309"/>
                </a:cubicBezTo>
                <a:cubicBezTo>
                  <a:pt x="643" y="355"/>
                  <a:pt x="629" y="392"/>
                  <a:pt x="601" y="419"/>
                </a:cubicBezTo>
                <a:cubicBezTo>
                  <a:pt x="574" y="446"/>
                  <a:pt x="539" y="459"/>
                  <a:pt x="498" y="459"/>
                </a:cubicBezTo>
                <a:cubicBezTo>
                  <a:pt x="457" y="459"/>
                  <a:pt x="422" y="446"/>
                  <a:pt x="394" y="420"/>
                </a:cubicBezTo>
                <a:cubicBezTo>
                  <a:pt x="365" y="394"/>
                  <a:pt x="351" y="360"/>
                  <a:pt x="351" y="318"/>
                </a:cubicBezTo>
                <a:cubicBezTo>
                  <a:pt x="351" y="276"/>
                  <a:pt x="365" y="235"/>
                  <a:pt x="393" y="195"/>
                </a:cubicBezTo>
                <a:lnTo>
                  <a:pt x="528" y="0"/>
                </a:lnTo>
                <a:lnTo>
                  <a:pt x="668" y="0"/>
                </a:lnTo>
                <a:lnTo>
                  <a:pt x="578" y="197"/>
                </a:lnTo>
                <a:close/>
              </a:path>
            </a:pathLst>
          </a:custGeom>
          <a:solidFill>
            <a:srgbClr val="FD4F00"/>
          </a:solidFill>
          <a:ln>
            <a:noFill/>
          </a:ln>
        </p:spPr>
        <p:txBody>
          <a:bodyPr vert="horz" wrap="square" lIns="91440" tIns="45720" rIns="91440" bIns="45720" numCol="1" anchor="t" anchorCtr="0" compatLnSpc="1">
            <a:prstTxWarp prst="textNoShape">
              <a:avLst/>
            </a:prstTxWarp>
          </a:bodyPr>
          <a:lstStyle/>
          <a:p>
            <a:endParaRPr lang="en-GB"/>
          </a:p>
        </p:txBody>
      </p:sp>
      <p:sp>
        <p:nvSpPr>
          <p:cNvPr id="11" name="Freeform 20">
            <a:extLst>
              <a:ext uri="{FF2B5EF4-FFF2-40B4-BE49-F238E27FC236}">
                <a16:creationId xmlns:a16="http://schemas.microsoft.com/office/drawing/2014/main" id="{9F5A6864-00E8-1E00-A64B-674C38C32118}"/>
              </a:ext>
            </a:extLst>
          </p:cNvPr>
          <p:cNvSpPr>
            <a:spLocks noEditPoints="1"/>
          </p:cNvSpPr>
          <p:nvPr/>
        </p:nvSpPr>
        <p:spPr bwMode="auto">
          <a:xfrm>
            <a:off x="5672751" y="7751922"/>
            <a:ext cx="599940" cy="438783"/>
          </a:xfrm>
          <a:custGeom>
            <a:avLst/>
            <a:gdLst>
              <a:gd name="T0" fmla="*/ 441 w 668"/>
              <a:gd name="T1" fmla="*/ 262 h 460"/>
              <a:gd name="T2" fmla="*/ 376 w 668"/>
              <a:gd name="T3" fmla="*/ 151 h 460"/>
              <a:gd name="T4" fmla="*/ 418 w 668"/>
              <a:gd name="T5" fmla="*/ 41 h 460"/>
              <a:gd name="T6" fmla="*/ 521 w 668"/>
              <a:gd name="T7" fmla="*/ 0 h 460"/>
              <a:gd name="T8" fmla="*/ 626 w 668"/>
              <a:gd name="T9" fmla="*/ 39 h 460"/>
              <a:gd name="T10" fmla="*/ 668 w 668"/>
              <a:gd name="T11" fmla="*/ 142 h 460"/>
              <a:gd name="T12" fmla="*/ 627 w 668"/>
              <a:gd name="T13" fmla="*/ 264 h 460"/>
              <a:gd name="T14" fmla="*/ 491 w 668"/>
              <a:gd name="T15" fmla="*/ 460 h 460"/>
              <a:gd name="T16" fmla="*/ 351 w 668"/>
              <a:gd name="T17" fmla="*/ 460 h 460"/>
              <a:gd name="T18" fmla="*/ 441 w 668"/>
              <a:gd name="T19" fmla="*/ 262 h 460"/>
              <a:gd name="T20" fmla="*/ 90 w 668"/>
              <a:gd name="T21" fmla="*/ 262 h 460"/>
              <a:gd name="T22" fmla="*/ 25 w 668"/>
              <a:gd name="T23" fmla="*/ 151 h 460"/>
              <a:gd name="T24" fmla="*/ 67 w 668"/>
              <a:gd name="T25" fmla="*/ 41 h 460"/>
              <a:gd name="T26" fmla="*/ 170 w 668"/>
              <a:gd name="T27" fmla="*/ 0 h 460"/>
              <a:gd name="T28" fmla="*/ 274 w 668"/>
              <a:gd name="T29" fmla="*/ 39 h 460"/>
              <a:gd name="T30" fmla="*/ 317 w 668"/>
              <a:gd name="T31" fmla="*/ 142 h 460"/>
              <a:gd name="T32" fmla="*/ 275 w 668"/>
              <a:gd name="T33" fmla="*/ 264 h 460"/>
              <a:gd name="T34" fmla="*/ 140 w 668"/>
              <a:gd name="T35" fmla="*/ 460 h 460"/>
              <a:gd name="T36" fmla="*/ 0 w 668"/>
              <a:gd name="T37" fmla="*/ 460 h 460"/>
              <a:gd name="T38" fmla="*/ 90 w 668"/>
              <a:gd name="T39" fmla="*/ 262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68" h="460">
                <a:moveTo>
                  <a:pt x="441" y="262"/>
                </a:moveTo>
                <a:cubicBezTo>
                  <a:pt x="398" y="235"/>
                  <a:pt x="376" y="197"/>
                  <a:pt x="376" y="151"/>
                </a:cubicBezTo>
                <a:cubicBezTo>
                  <a:pt x="376" y="104"/>
                  <a:pt x="390" y="67"/>
                  <a:pt x="418" y="41"/>
                </a:cubicBezTo>
                <a:cubicBezTo>
                  <a:pt x="445" y="14"/>
                  <a:pt x="480" y="0"/>
                  <a:pt x="521" y="0"/>
                </a:cubicBezTo>
                <a:cubicBezTo>
                  <a:pt x="562" y="0"/>
                  <a:pt x="597" y="13"/>
                  <a:pt x="626" y="39"/>
                </a:cubicBezTo>
                <a:cubicBezTo>
                  <a:pt x="654" y="65"/>
                  <a:pt x="668" y="99"/>
                  <a:pt x="668" y="142"/>
                </a:cubicBezTo>
                <a:cubicBezTo>
                  <a:pt x="668" y="184"/>
                  <a:pt x="654" y="225"/>
                  <a:pt x="627" y="264"/>
                </a:cubicBezTo>
                <a:lnTo>
                  <a:pt x="491" y="460"/>
                </a:lnTo>
                <a:lnTo>
                  <a:pt x="351" y="460"/>
                </a:lnTo>
                <a:lnTo>
                  <a:pt x="441" y="262"/>
                </a:lnTo>
                <a:close/>
                <a:moveTo>
                  <a:pt x="90" y="262"/>
                </a:moveTo>
                <a:cubicBezTo>
                  <a:pt x="47" y="235"/>
                  <a:pt x="25" y="197"/>
                  <a:pt x="25" y="151"/>
                </a:cubicBezTo>
                <a:cubicBezTo>
                  <a:pt x="25" y="104"/>
                  <a:pt x="39" y="67"/>
                  <a:pt x="67" y="41"/>
                </a:cubicBezTo>
                <a:cubicBezTo>
                  <a:pt x="94" y="14"/>
                  <a:pt x="129" y="0"/>
                  <a:pt x="170" y="0"/>
                </a:cubicBezTo>
                <a:cubicBezTo>
                  <a:pt x="211" y="0"/>
                  <a:pt x="246" y="13"/>
                  <a:pt x="274" y="39"/>
                </a:cubicBezTo>
                <a:cubicBezTo>
                  <a:pt x="303" y="65"/>
                  <a:pt x="317" y="99"/>
                  <a:pt x="317" y="142"/>
                </a:cubicBezTo>
                <a:cubicBezTo>
                  <a:pt x="317" y="184"/>
                  <a:pt x="303" y="225"/>
                  <a:pt x="275" y="264"/>
                </a:cubicBezTo>
                <a:lnTo>
                  <a:pt x="140" y="460"/>
                </a:lnTo>
                <a:lnTo>
                  <a:pt x="0" y="460"/>
                </a:lnTo>
                <a:lnTo>
                  <a:pt x="90" y="262"/>
                </a:lnTo>
                <a:close/>
              </a:path>
            </a:pathLst>
          </a:custGeom>
          <a:solidFill>
            <a:srgbClr val="FD4F00"/>
          </a:solidFill>
          <a:ln>
            <a:noFill/>
          </a:ln>
        </p:spPr>
        <p:txBody>
          <a:bodyPr vert="horz" wrap="square" lIns="91440" tIns="45720" rIns="91440" bIns="45720" numCol="1" anchor="t" anchorCtr="0" compatLnSpc="1">
            <a:prstTxWarp prst="textNoShape">
              <a:avLst/>
            </a:prstTxWarp>
          </a:bodyPr>
          <a:lstStyle/>
          <a:p>
            <a:endParaRPr lang="en-GB"/>
          </a:p>
        </p:txBody>
      </p:sp>
      <p:pic>
        <p:nvPicPr>
          <p:cNvPr id="3" name="Picture 2" descr="primary times uk">
            <a:extLst>
              <a:ext uri="{FF2B5EF4-FFF2-40B4-BE49-F238E27FC236}">
                <a16:creationId xmlns:a16="http://schemas.microsoft.com/office/drawing/2014/main" id="{67C8DA7E-A8CA-CBAE-0358-D40272F5098A}"/>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89061" y="422443"/>
            <a:ext cx="2381250" cy="1076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60104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3460</TotalTime>
  <Words>356</Words>
  <Application>Microsoft Office PowerPoint</Application>
  <PresentationFormat>A4 Paper (210x297 mm)</PresentationFormat>
  <Paragraphs>16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Rounded MT Bold</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Osborne</dc:creator>
  <cp:lastModifiedBy>Leah Wolfenden</cp:lastModifiedBy>
  <cp:revision>153</cp:revision>
  <cp:lastPrinted>2021-03-01T12:54:44Z</cp:lastPrinted>
  <dcterms:created xsi:type="dcterms:W3CDTF">2019-02-21T12:44:20Z</dcterms:created>
  <dcterms:modified xsi:type="dcterms:W3CDTF">2022-12-19T21:11:59Z</dcterms:modified>
</cp:coreProperties>
</file>