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Osborne" initials="CO" lastIdx="21" clrIdx="0">
    <p:extLst>
      <p:ext uri="{19B8F6BF-5375-455C-9EA6-DF929625EA0E}">
        <p15:presenceInfo xmlns:p15="http://schemas.microsoft.com/office/powerpoint/2012/main" userId="S-1-5-21-1354946063-4244862227-2992706721-8906" providerId="AD"/>
      </p:ext>
    </p:extLst>
  </p:cmAuthor>
  <p:cmAuthor id="2" name="Rina Patel Maisuria" initials="RPM" lastIdx="16" clrIdx="1">
    <p:extLst>
      <p:ext uri="{19B8F6BF-5375-455C-9EA6-DF929625EA0E}">
        <p15:presenceInfo xmlns:p15="http://schemas.microsoft.com/office/powerpoint/2012/main" userId="S-1-5-21-1354946063-4244862227-2992706721-9911" providerId="AD"/>
      </p:ext>
    </p:extLst>
  </p:cmAuthor>
  <p:cmAuthor id="3" name="Caitlyn Spracklen" initials="CS" lastIdx="3" clrIdx="2">
    <p:extLst>
      <p:ext uri="{19B8F6BF-5375-455C-9EA6-DF929625EA0E}">
        <p15:presenceInfo xmlns:p15="http://schemas.microsoft.com/office/powerpoint/2012/main" userId="S-1-5-21-1354946063-4244862227-2992706721-12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D4F00"/>
    <a:srgbClr val="FF6600"/>
    <a:srgbClr val="414042"/>
    <a:srgbClr val="7FC241"/>
    <a:srgbClr val="5F5F5F"/>
    <a:srgbClr val="9D9D9C"/>
    <a:srgbClr val="F2F2F2"/>
    <a:srgbClr val="414043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>
        <p:scale>
          <a:sx n="120" d="100"/>
          <a:sy n="120" d="100"/>
        </p:scale>
        <p:origin x="1470" y="-1302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iksha.chugh\AppData\Local\Microsoft\Windows\INetCache\Content.Outlook\NOIK41QD\Excel%20for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iksha.chugh\AppData\Local\Microsoft\Windows\INetCache\Content.Outlook\EA2O8N0W\Excel%20for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Q3 2023</c:v>
                </c:pt>
              </c:strCache>
            </c:strRef>
          </c:tx>
          <c:spPr>
            <a:solidFill>
              <a:srgbClr val="FD4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D4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Read/looked/glanced at</c:v>
                </c:pt>
                <c:pt idx="1">
                  <c:v>Put on display (home)</c:v>
                </c:pt>
                <c:pt idx="2">
                  <c:v>Driving brand discussions</c:v>
                </c:pt>
                <c:pt idx="3">
                  <c:v>Prompted voucher usage</c:v>
                </c:pt>
                <c:pt idx="4">
                  <c:v>Prompted 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0.74</c:v>
                </c:pt>
                <c:pt idx="1">
                  <c:v>0.04</c:v>
                </c:pt>
                <c:pt idx="2">
                  <c:v>0.15</c:v>
                </c:pt>
                <c:pt idx="3">
                  <c:v>0.03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7-42F7-9548-E32B3A0C85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Q3 2022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808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Read/looked/glanced at</c:v>
                </c:pt>
                <c:pt idx="1">
                  <c:v>Put on display (home)</c:v>
                </c:pt>
                <c:pt idx="2">
                  <c:v>Driving brand discussions</c:v>
                </c:pt>
                <c:pt idx="3">
                  <c:v>Prompted voucher usage</c:v>
                </c:pt>
                <c:pt idx="4">
                  <c:v>Prompted 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0.72</c:v>
                </c:pt>
                <c:pt idx="1">
                  <c:v>0.03</c:v>
                </c:pt>
                <c:pt idx="2">
                  <c:v>0.14000000000000001</c:v>
                </c:pt>
                <c:pt idx="3">
                  <c:v>0.02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67-42F7-9548-E32B3A0C8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679704"/>
        <c:axId val="439682840"/>
      </c:barChart>
      <c:catAx>
        <c:axId val="43967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ysClr val="windowText" lastClr="000000"/>
                </a:solidFill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9682840"/>
        <c:crosses val="autoZero"/>
        <c:auto val="1"/>
        <c:lblAlgn val="ctr"/>
        <c:lblOffset val="100"/>
        <c:noMultiLvlLbl val="0"/>
      </c:catAx>
      <c:valAx>
        <c:axId val="4396828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967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465536475637599"/>
          <c:y val="0.27831757763307235"/>
          <c:w val="0.23946808812731485"/>
          <c:h val="5.52208881393697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 Rounded MT Bold" panose="020F070403050403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Sheet1!$A$32</c:f>
              <c:strCache>
                <c:ptCount val="1"/>
                <c:pt idx="0">
                  <c:v>Q3 2023</c:v>
                </c:pt>
              </c:strCache>
            </c:strRef>
          </c:tx>
          <c:spPr>
            <a:solidFill>
              <a:srgbClr val="FD4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Sheet1!$B$31:$E$31</c:f>
              <c:strCache>
                <c:ptCount val="4"/>
                <c:pt idx="0">
                  <c:v>Doordrop Media </c:v>
                </c:pt>
                <c:pt idx="1">
                  <c:v>Business Mail </c:v>
                </c:pt>
                <c:pt idx="2">
                  <c:v>Partially Addressed Mail</c:v>
                </c:pt>
                <c:pt idx="3">
                  <c:v>Direct Mail</c:v>
                </c:pt>
              </c:strCache>
            </c:strRef>
          </c:cat>
          <c:val>
            <c:numRef>
              <c:f>Sheet1!$B$32:$E$32</c:f>
              <c:numCache>
                <c:formatCode>0</c:formatCode>
                <c:ptCount val="4"/>
                <c:pt idx="0">
                  <c:v>55</c:v>
                </c:pt>
                <c:pt idx="1">
                  <c:v>159</c:v>
                </c:pt>
                <c:pt idx="2">
                  <c:v>68</c:v>
                </c:pt>
                <c:pt idx="3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1-4230-8FA0-40C6F3D2F25C}"/>
            </c:ext>
          </c:extLst>
        </c:ser>
        <c:ser>
          <c:idx val="1"/>
          <c:order val="1"/>
          <c:tx>
            <c:strRef>
              <c:f>Sheet1!$A$33</c:f>
              <c:strCache>
                <c:ptCount val="1"/>
                <c:pt idx="0">
                  <c:v>Q1 2023</c:v>
                </c:pt>
              </c:strCache>
            </c:strRef>
          </c:tx>
          <c:spPr>
            <a:solidFill>
              <a:srgbClr val="2D2E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Sheet1!$B$31:$E$31</c:f>
              <c:strCache>
                <c:ptCount val="4"/>
                <c:pt idx="0">
                  <c:v>Doordrop Media </c:v>
                </c:pt>
                <c:pt idx="1">
                  <c:v>Business Mail </c:v>
                </c:pt>
                <c:pt idx="2">
                  <c:v>Partially Addressed Mail</c:v>
                </c:pt>
                <c:pt idx="3">
                  <c:v>Direct Mail</c:v>
                </c:pt>
              </c:strCache>
            </c:strRef>
          </c:cat>
          <c:val>
            <c:numRef>
              <c:f>Sheet1!$B$33:$E$33</c:f>
              <c:numCache>
                <c:formatCode>0</c:formatCode>
                <c:ptCount val="4"/>
                <c:pt idx="0">
                  <c:v>52</c:v>
                </c:pt>
                <c:pt idx="1">
                  <c:v>159</c:v>
                </c:pt>
                <c:pt idx="2">
                  <c:v>56</c:v>
                </c:pt>
                <c:pt idx="3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1-4230-8FA0-40C6F3D2F25C}"/>
            </c:ext>
          </c:extLst>
        </c:ser>
        <c:ser>
          <c:idx val="2"/>
          <c:order val="2"/>
          <c:tx>
            <c:strRef>
              <c:f>Sheet1!$A$34</c:f>
              <c:strCache>
                <c:ptCount val="1"/>
                <c:pt idx="0">
                  <c:v>Q4 2022</c:v>
                </c:pt>
              </c:strCache>
            </c:strRef>
          </c:tx>
          <c:spPr>
            <a:solidFill>
              <a:srgbClr val="9D9D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Sheet1!$B$31:$E$31</c:f>
              <c:strCache>
                <c:ptCount val="4"/>
                <c:pt idx="0">
                  <c:v>Doordrop Media </c:v>
                </c:pt>
                <c:pt idx="1">
                  <c:v>Business Mail </c:v>
                </c:pt>
                <c:pt idx="2">
                  <c:v>Partially Addressed Mail</c:v>
                </c:pt>
                <c:pt idx="3">
                  <c:v>Direct Mail</c:v>
                </c:pt>
              </c:strCache>
            </c:strRef>
          </c:cat>
          <c:val>
            <c:numRef>
              <c:f>Sheet1!$B$34:$E$34</c:f>
              <c:numCache>
                <c:formatCode>0</c:formatCode>
                <c:ptCount val="4"/>
                <c:pt idx="0">
                  <c:v>46</c:v>
                </c:pt>
                <c:pt idx="1">
                  <c:v>150</c:v>
                </c:pt>
                <c:pt idx="2">
                  <c:v>65</c:v>
                </c:pt>
                <c:pt idx="3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1-4230-8FA0-40C6F3D2F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160617983"/>
        <c:axId val="1159342415"/>
      </c:barChart>
      <c:catAx>
        <c:axId val="11606179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342415"/>
        <c:crosses val="autoZero"/>
        <c:auto val="1"/>
        <c:lblAlgn val="ctr"/>
        <c:lblOffset val="100"/>
        <c:noMultiLvlLbl val="0"/>
      </c:catAx>
      <c:valAx>
        <c:axId val="115934241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6061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167257217847768"/>
          <c:y val="0.8431707494896471"/>
          <c:w val="0.4077659667541557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3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2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7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6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8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0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8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5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3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3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8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8D645-504A-4365-8FD0-135E2207E5C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25FEE-C774-40FD-8B32-F2F885C455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7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445743"/>
              </p:ext>
            </p:extLst>
          </p:nvPr>
        </p:nvGraphicFramePr>
        <p:xfrm>
          <a:off x="-1" y="4027671"/>
          <a:ext cx="6858001" cy="250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FD82DC-C5BC-AAFC-7AFF-480F6F7103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097151"/>
              </p:ext>
            </p:extLst>
          </p:nvPr>
        </p:nvGraphicFramePr>
        <p:xfrm>
          <a:off x="1472803" y="7068484"/>
          <a:ext cx="3632993" cy="207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479622" y="8982544"/>
            <a:ext cx="5898756" cy="632890"/>
            <a:chOff x="479622" y="9089614"/>
            <a:chExt cx="5898756" cy="632890"/>
          </a:xfrm>
        </p:grpSpPr>
        <p:sp>
          <p:nvSpPr>
            <p:cNvPr id="94" name="Rounded Rectangle 93"/>
            <p:cNvSpPr/>
            <p:nvPr/>
          </p:nvSpPr>
          <p:spPr>
            <a:xfrm>
              <a:off x="479622" y="9117573"/>
              <a:ext cx="5898756" cy="585581"/>
            </a:xfrm>
            <a:prstGeom prst="roundRect">
              <a:avLst>
                <a:gd name="adj" fmla="val 9438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25673" y="9089614"/>
              <a:ext cx="320665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rPr>
                <a:t>Contact us</a:t>
              </a:r>
              <a:endParaRPr lang="en-GB" sz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3986" y="9302641"/>
              <a:ext cx="589002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800" dirty="0">
                  <a:latin typeface="Arial" panose="020B0604020202020204" pitchFamily="34" charset="0"/>
                  <a:cs typeface="Arial" panose="020B0604020202020204" pitchFamily="34" charset="0"/>
                </a:rPr>
                <a:t>At Whistl we have over 70 years of experience in Business Mail and Direct Mail delivery solutions 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573905" y="9491672"/>
              <a:ext cx="37101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>
                  <a:solidFill>
                    <a:srgbClr val="FD4F00"/>
                  </a:solidFill>
                  <a:latin typeface="Arial Rounded MT Bold" panose="020F0704030504030204" pitchFamily="34" charset="0"/>
                </a:rPr>
                <a:t>01628 702 579    |    www.whistl.co.uk/postal-solutions 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0229"/>
            <a:ext cx="6856626" cy="2195698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2265857" y="3463270"/>
            <a:ext cx="231073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 stays within the household</a:t>
            </a:r>
          </a:p>
          <a:p>
            <a:pPr algn="ctr">
              <a:spcAft>
                <a:spcPts val="0"/>
              </a:spcAft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up to </a:t>
            </a:r>
            <a:r>
              <a:rPr lang="en-GB" sz="1000" dirty="0">
                <a:solidFill>
                  <a:srgbClr val="FD4F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8.6 days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65857" y="3193638"/>
            <a:ext cx="23107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FD4F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Lifespan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136" y="3463270"/>
            <a:ext cx="2310735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average, each piece of mail reaches </a:t>
            </a:r>
            <a:r>
              <a:rPr lang="en-GB" sz="1000" dirty="0">
                <a:solidFill>
                  <a:srgbClr val="FD4F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people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4136" y="3193638"/>
            <a:ext cx="2310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FD4F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Item Reach</a:t>
            </a:r>
            <a:endParaRPr lang="en-GB" dirty="0">
              <a:solidFill>
                <a:srgbClr val="FD4F0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8755" y="3463270"/>
            <a:ext cx="2223429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Mail 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is read </a:t>
            </a:r>
            <a:r>
              <a:rPr lang="en-GB" sz="1000" dirty="0">
                <a:solidFill>
                  <a:srgbClr val="FD4F00"/>
                </a:solidFill>
                <a:latin typeface="Arial Rounded MT Bold" panose="020F0704030504030204" pitchFamily="34" charset="0"/>
              </a:rPr>
              <a:t>4.8 </a:t>
            </a:r>
            <a:r>
              <a:rPr lang="en-GB" sz="1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times 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whilst</a:t>
            </a:r>
          </a:p>
          <a:p>
            <a:pPr algn="ctr">
              <a:spcAft>
                <a:spcPts val="0"/>
              </a:spcAft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in the home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55103" y="3193638"/>
            <a:ext cx="2310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FD4F00"/>
                </a:solidFill>
                <a:latin typeface="Arial Rounded MT Bold" panose="020F0704030504030204" pitchFamily="34" charset="0"/>
              </a:rPr>
              <a:t>Frequency</a:t>
            </a:r>
            <a:endParaRPr lang="en-GB" sz="1400" dirty="0">
              <a:solidFill>
                <a:srgbClr val="FD4F00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7" name="Picture 2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993"/>
            <a:ext cx="774584" cy="1833185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E362E4D3-C0C9-8E42-95C2-85A64F25065E}"/>
              </a:ext>
            </a:extLst>
          </p:cNvPr>
          <p:cNvSpPr txBox="1"/>
          <p:nvPr/>
        </p:nvSpPr>
        <p:spPr>
          <a:xfrm>
            <a:off x="464402" y="9603383"/>
            <a:ext cx="466216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n-GB" sz="600" spc="-5" dirty="0">
                <a:latin typeface="Arial"/>
                <a:cs typeface="Arial"/>
              </a:rPr>
              <a:t>Table 1: </a:t>
            </a:r>
            <a:r>
              <a:rPr lang="en-GB" sz="700" dirty="0"/>
              <a:t>Source: JICMAIL Item Data Q3 2022 n=11,463 mail items; Q3 2023 n=10,590 </a:t>
            </a:r>
          </a:p>
          <a:p>
            <a:pPr marL="12700"/>
            <a:r>
              <a:rPr lang="en-GB" sz="600" spc="-5" dirty="0">
                <a:latin typeface="Arial"/>
                <a:cs typeface="Arial"/>
              </a:rPr>
              <a:t>Table 2: JICMAIL Item Data Q2 2017 to Q3 2023 n=283,699 mail items</a:t>
            </a:r>
            <a:endParaRPr lang="en-GB" sz="600" dirty="0">
              <a:latin typeface="Arial"/>
              <a:cs typeface="Arial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89812" y="790655"/>
            <a:ext cx="296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 Rounded MT Bold" panose="020F0704030504030204" pitchFamily="34" charset="0"/>
              </a:rPr>
              <a:t>The Impact of Mail</a:t>
            </a:r>
            <a:endParaRPr lang="en-GB" sz="1400" dirty="0">
              <a:solidFill>
                <a:srgbClr val="FD4F00"/>
              </a:solidFill>
              <a:latin typeface="Arial Rounded MT Bold" panose="020F0704030504030204" pitchFamily="34" charset="0"/>
            </a:endParaRPr>
          </a:p>
          <a:p>
            <a:r>
              <a:rPr lang="en-GB" sz="1400" dirty="0">
                <a:solidFill>
                  <a:srgbClr val="FD4F00"/>
                </a:solidFill>
                <a:latin typeface="Arial Rounded MT Bold" panose="020F0704030504030204" pitchFamily="34" charset="0"/>
              </a:rPr>
              <a:t>Business Mail Performance</a:t>
            </a:r>
          </a:p>
          <a:p>
            <a:r>
              <a:rPr lang="en-GB" sz="1400" dirty="0">
                <a:solidFill>
                  <a:srgbClr val="FD4F00"/>
                </a:solidFill>
                <a:latin typeface="Arial Rounded MT Bold" panose="020F0704030504030204" pitchFamily="34" charset="0"/>
              </a:rPr>
              <a:t>Q3 2023</a:t>
            </a:r>
            <a:endParaRPr lang="en-GB" sz="1400" dirty="0">
              <a:solidFill>
                <a:srgbClr val="FD4F00"/>
              </a:solidFill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572780" y="6520256"/>
            <a:ext cx="57013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80726" y="3897551"/>
            <a:ext cx="57013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8" y="2343366"/>
            <a:ext cx="1085554" cy="713866"/>
          </a:xfrm>
          <a:prstGeom prst="rect">
            <a:avLst/>
          </a:prstGeom>
        </p:spPr>
      </p:pic>
      <p:grpSp>
        <p:nvGrpSpPr>
          <p:cNvPr id="340" name="Group 339"/>
          <p:cNvGrpSpPr/>
          <p:nvPr/>
        </p:nvGrpSpPr>
        <p:grpSpPr>
          <a:xfrm>
            <a:off x="5114780" y="2326130"/>
            <a:ext cx="991378" cy="750687"/>
            <a:chOff x="7537609" y="4738929"/>
            <a:chExt cx="1109663" cy="827088"/>
          </a:xfrm>
        </p:grpSpPr>
        <p:sp>
          <p:nvSpPr>
            <p:cNvPr id="329" name="Freeform 46"/>
            <p:cNvSpPr>
              <a:spLocks noEditPoints="1"/>
            </p:cNvSpPr>
            <p:nvPr/>
          </p:nvSpPr>
          <p:spPr bwMode="auto">
            <a:xfrm>
              <a:off x="7537609" y="4738929"/>
              <a:ext cx="1109663" cy="827088"/>
            </a:xfrm>
            <a:custGeom>
              <a:avLst/>
              <a:gdLst>
                <a:gd name="T0" fmla="*/ 2957 w 3007"/>
                <a:gd name="T1" fmla="*/ 2238 h 2238"/>
                <a:gd name="T2" fmla="*/ 50 w 3007"/>
                <a:gd name="T3" fmla="*/ 2238 h 2238"/>
                <a:gd name="T4" fmla="*/ 0 w 3007"/>
                <a:gd name="T5" fmla="*/ 2188 h 2238"/>
                <a:gd name="T6" fmla="*/ 0 w 3007"/>
                <a:gd name="T7" fmla="*/ 50 h 2238"/>
                <a:gd name="T8" fmla="*/ 50 w 3007"/>
                <a:gd name="T9" fmla="*/ 0 h 2238"/>
                <a:gd name="T10" fmla="*/ 2957 w 3007"/>
                <a:gd name="T11" fmla="*/ 0 h 2238"/>
                <a:gd name="T12" fmla="*/ 3007 w 3007"/>
                <a:gd name="T13" fmla="*/ 50 h 2238"/>
                <a:gd name="T14" fmla="*/ 3007 w 3007"/>
                <a:gd name="T15" fmla="*/ 2188 h 2238"/>
                <a:gd name="T16" fmla="*/ 2957 w 3007"/>
                <a:gd name="T17" fmla="*/ 2238 h 2238"/>
                <a:gd name="T18" fmla="*/ 100 w 3007"/>
                <a:gd name="T19" fmla="*/ 2138 h 2238"/>
                <a:gd name="T20" fmla="*/ 2907 w 3007"/>
                <a:gd name="T21" fmla="*/ 2138 h 2238"/>
                <a:gd name="T22" fmla="*/ 2907 w 3007"/>
                <a:gd name="T23" fmla="*/ 100 h 2238"/>
                <a:gd name="T24" fmla="*/ 100 w 3007"/>
                <a:gd name="T25" fmla="*/ 100 h 2238"/>
                <a:gd name="T26" fmla="*/ 100 w 3007"/>
                <a:gd name="T27" fmla="*/ 2138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7" h="2238">
                  <a:moveTo>
                    <a:pt x="2957" y="2238"/>
                  </a:moveTo>
                  <a:lnTo>
                    <a:pt x="50" y="2238"/>
                  </a:lnTo>
                  <a:cubicBezTo>
                    <a:pt x="23" y="2238"/>
                    <a:pt x="0" y="2215"/>
                    <a:pt x="0" y="2188"/>
                  </a:cubicBezTo>
                  <a:lnTo>
                    <a:pt x="0" y="50"/>
                  </a:lnTo>
                  <a:cubicBezTo>
                    <a:pt x="0" y="23"/>
                    <a:pt x="23" y="0"/>
                    <a:pt x="50" y="0"/>
                  </a:cubicBezTo>
                  <a:lnTo>
                    <a:pt x="2957" y="0"/>
                  </a:lnTo>
                  <a:cubicBezTo>
                    <a:pt x="2984" y="0"/>
                    <a:pt x="3007" y="23"/>
                    <a:pt x="3007" y="50"/>
                  </a:cubicBezTo>
                  <a:lnTo>
                    <a:pt x="3007" y="2188"/>
                  </a:lnTo>
                  <a:cubicBezTo>
                    <a:pt x="3007" y="2215"/>
                    <a:pt x="2984" y="2238"/>
                    <a:pt x="2957" y="2238"/>
                  </a:cubicBezTo>
                  <a:close/>
                  <a:moveTo>
                    <a:pt x="100" y="2138"/>
                  </a:moveTo>
                  <a:lnTo>
                    <a:pt x="2907" y="2138"/>
                  </a:lnTo>
                  <a:lnTo>
                    <a:pt x="2907" y="100"/>
                  </a:lnTo>
                  <a:lnTo>
                    <a:pt x="100" y="100"/>
                  </a:lnTo>
                  <a:lnTo>
                    <a:pt x="100" y="2138"/>
                  </a:lnTo>
                  <a:close/>
                </a:path>
              </a:pathLst>
            </a:custGeom>
            <a:solidFill>
              <a:srgbClr val="41404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51"/>
            <p:cNvSpPr>
              <a:spLocks/>
            </p:cNvSpPr>
            <p:nvPr/>
          </p:nvSpPr>
          <p:spPr bwMode="auto">
            <a:xfrm>
              <a:off x="7712234" y="4840529"/>
              <a:ext cx="776288" cy="625475"/>
            </a:xfrm>
            <a:custGeom>
              <a:avLst/>
              <a:gdLst>
                <a:gd name="T0" fmla="*/ 2035 w 2101"/>
                <a:gd name="T1" fmla="*/ 1696 h 1696"/>
                <a:gd name="T2" fmla="*/ 50 w 2101"/>
                <a:gd name="T3" fmla="*/ 1696 h 1696"/>
                <a:gd name="T4" fmla="*/ 0 w 2101"/>
                <a:gd name="T5" fmla="*/ 1646 h 1696"/>
                <a:gd name="T6" fmla="*/ 0 w 2101"/>
                <a:gd name="T7" fmla="*/ 67 h 1696"/>
                <a:gd name="T8" fmla="*/ 100 w 2101"/>
                <a:gd name="T9" fmla="*/ 67 h 1696"/>
                <a:gd name="T10" fmla="*/ 100 w 2101"/>
                <a:gd name="T11" fmla="*/ 1596 h 1696"/>
                <a:gd name="T12" fmla="*/ 2035 w 2101"/>
                <a:gd name="T13" fmla="*/ 1596 h 1696"/>
                <a:gd name="T14" fmla="*/ 2035 w 2101"/>
                <a:gd name="T15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01" h="1696">
                  <a:moveTo>
                    <a:pt x="2035" y="1696"/>
                  </a:moveTo>
                  <a:lnTo>
                    <a:pt x="50" y="1696"/>
                  </a:lnTo>
                  <a:cubicBezTo>
                    <a:pt x="22" y="1696"/>
                    <a:pt x="0" y="1674"/>
                    <a:pt x="0" y="1646"/>
                  </a:cubicBezTo>
                  <a:lnTo>
                    <a:pt x="0" y="67"/>
                  </a:lnTo>
                  <a:cubicBezTo>
                    <a:pt x="0" y="0"/>
                    <a:pt x="100" y="0"/>
                    <a:pt x="100" y="67"/>
                  </a:cubicBezTo>
                  <a:lnTo>
                    <a:pt x="100" y="1596"/>
                  </a:lnTo>
                  <a:lnTo>
                    <a:pt x="2035" y="1596"/>
                  </a:lnTo>
                  <a:cubicBezTo>
                    <a:pt x="2101" y="1596"/>
                    <a:pt x="2101" y="1696"/>
                    <a:pt x="2035" y="1696"/>
                  </a:cubicBezTo>
                  <a:close/>
                </a:path>
              </a:pathLst>
            </a:custGeom>
            <a:solidFill>
              <a:srgbClr val="41404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5" name="Freeform 52"/>
            <p:cNvSpPr>
              <a:spLocks/>
            </p:cNvSpPr>
            <p:nvPr/>
          </p:nvSpPr>
          <p:spPr bwMode="auto">
            <a:xfrm>
              <a:off x="7891622" y="4875454"/>
              <a:ext cx="36513" cy="230188"/>
            </a:xfrm>
            <a:custGeom>
              <a:avLst/>
              <a:gdLst>
                <a:gd name="T0" fmla="*/ 50 w 100"/>
                <a:gd name="T1" fmla="*/ 622 h 622"/>
                <a:gd name="T2" fmla="*/ 0 w 100"/>
                <a:gd name="T3" fmla="*/ 572 h 622"/>
                <a:gd name="T4" fmla="*/ 0 w 100"/>
                <a:gd name="T5" fmla="*/ 66 h 622"/>
                <a:gd name="T6" fmla="*/ 100 w 100"/>
                <a:gd name="T7" fmla="*/ 66 h 622"/>
                <a:gd name="T8" fmla="*/ 100 w 100"/>
                <a:gd name="T9" fmla="*/ 572 h 622"/>
                <a:gd name="T10" fmla="*/ 50 w 100"/>
                <a:gd name="T11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622">
                  <a:moveTo>
                    <a:pt x="50" y="622"/>
                  </a:moveTo>
                  <a:cubicBezTo>
                    <a:pt x="23" y="622"/>
                    <a:pt x="0" y="599"/>
                    <a:pt x="0" y="572"/>
                  </a:cubicBezTo>
                  <a:lnTo>
                    <a:pt x="0" y="66"/>
                  </a:lnTo>
                  <a:cubicBezTo>
                    <a:pt x="0" y="0"/>
                    <a:pt x="100" y="0"/>
                    <a:pt x="100" y="66"/>
                  </a:cubicBezTo>
                  <a:lnTo>
                    <a:pt x="100" y="572"/>
                  </a:lnTo>
                  <a:cubicBezTo>
                    <a:pt x="100" y="599"/>
                    <a:pt x="78" y="622"/>
                    <a:pt x="50" y="622"/>
                  </a:cubicBezTo>
                  <a:close/>
                </a:path>
              </a:pathLst>
            </a:custGeom>
            <a:solidFill>
              <a:srgbClr val="41404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53"/>
            <p:cNvSpPr>
              <a:spLocks/>
            </p:cNvSpPr>
            <p:nvPr/>
          </p:nvSpPr>
          <p:spPr bwMode="auto">
            <a:xfrm>
              <a:off x="7791609" y="4973879"/>
              <a:ext cx="236538" cy="38100"/>
            </a:xfrm>
            <a:custGeom>
              <a:avLst/>
              <a:gdLst>
                <a:gd name="T0" fmla="*/ 572 w 639"/>
                <a:gd name="T1" fmla="*/ 100 h 100"/>
                <a:gd name="T2" fmla="*/ 66 w 639"/>
                <a:gd name="T3" fmla="*/ 100 h 100"/>
                <a:gd name="T4" fmla="*/ 66 w 639"/>
                <a:gd name="T5" fmla="*/ 0 h 100"/>
                <a:gd name="T6" fmla="*/ 572 w 639"/>
                <a:gd name="T7" fmla="*/ 0 h 100"/>
                <a:gd name="T8" fmla="*/ 572 w 639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0">
                  <a:moveTo>
                    <a:pt x="572" y="100"/>
                  </a:moveTo>
                  <a:lnTo>
                    <a:pt x="66" y="100"/>
                  </a:lnTo>
                  <a:cubicBezTo>
                    <a:pt x="0" y="100"/>
                    <a:pt x="0" y="0"/>
                    <a:pt x="66" y="0"/>
                  </a:cubicBezTo>
                  <a:lnTo>
                    <a:pt x="572" y="0"/>
                  </a:lnTo>
                  <a:cubicBezTo>
                    <a:pt x="639" y="0"/>
                    <a:pt x="639" y="100"/>
                    <a:pt x="572" y="100"/>
                  </a:cubicBezTo>
                  <a:close/>
                </a:path>
              </a:pathLst>
            </a:custGeom>
            <a:solidFill>
              <a:srgbClr val="41404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54"/>
            <p:cNvSpPr>
              <a:spLocks/>
            </p:cNvSpPr>
            <p:nvPr/>
          </p:nvSpPr>
          <p:spPr bwMode="auto">
            <a:xfrm>
              <a:off x="8213884" y="5275504"/>
              <a:ext cx="236538" cy="36513"/>
            </a:xfrm>
            <a:custGeom>
              <a:avLst/>
              <a:gdLst>
                <a:gd name="T0" fmla="*/ 572 w 639"/>
                <a:gd name="T1" fmla="*/ 100 h 100"/>
                <a:gd name="T2" fmla="*/ 67 w 639"/>
                <a:gd name="T3" fmla="*/ 100 h 100"/>
                <a:gd name="T4" fmla="*/ 67 w 639"/>
                <a:gd name="T5" fmla="*/ 0 h 100"/>
                <a:gd name="T6" fmla="*/ 572 w 639"/>
                <a:gd name="T7" fmla="*/ 0 h 100"/>
                <a:gd name="T8" fmla="*/ 572 w 639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" h="100">
                  <a:moveTo>
                    <a:pt x="572" y="100"/>
                  </a:moveTo>
                  <a:lnTo>
                    <a:pt x="67" y="100"/>
                  </a:lnTo>
                  <a:cubicBezTo>
                    <a:pt x="0" y="100"/>
                    <a:pt x="0" y="0"/>
                    <a:pt x="67" y="0"/>
                  </a:cubicBezTo>
                  <a:lnTo>
                    <a:pt x="572" y="0"/>
                  </a:lnTo>
                  <a:cubicBezTo>
                    <a:pt x="639" y="0"/>
                    <a:pt x="639" y="100"/>
                    <a:pt x="572" y="100"/>
                  </a:cubicBezTo>
                  <a:close/>
                </a:path>
              </a:pathLst>
            </a:custGeom>
            <a:solidFill>
              <a:srgbClr val="41404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55"/>
            <p:cNvSpPr>
              <a:spLocks/>
            </p:cNvSpPr>
            <p:nvPr/>
          </p:nvSpPr>
          <p:spPr bwMode="auto">
            <a:xfrm>
              <a:off x="7863047" y="4854816"/>
              <a:ext cx="430213" cy="434975"/>
            </a:xfrm>
            <a:custGeom>
              <a:avLst/>
              <a:gdLst>
                <a:gd name="T0" fmla="*/ 70 w 1168"/>
                <a:gd name="T1" fmla="*/ 1179 h 1181"/>
                <a:gd name="T2" fmla="*/ 67 w 1168"/>
                <a:gd name="T3" fmla="*/ 1079 h 1181"/>
                <a:gd name="T4" fmla="*/ 520 w 1168"/>
                <a:gd name="T5" fmla="*/ 930 h 1181"/>
                <a:gd name="T6" fmla="*/ 1058 w 1168"/>
                <a:gd name="T7" fmla="*/ 70 h 1181"/>
                <a:gd name="T8" fmla="*/ 1157 w 1168"/>
                <a:gd name="T9" fmla="*/ 82 h 1181"/>
                <a:gd name="T10" fmla="*/ 566 w 1168"/>
                <a:gd name="T11" fmla="*/ 1020 h 1181"/>
                <a:gd name="T12" fmla="*/ 73 w 1168"/>
                <a:gd name="T13" fmla="*/ 1179 h 1181"/>
                <a:gd name="T14" fmla="*/ 70 w 1168"/>
                <a:gd name="T15" fmla="*/ 1179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8" h="1181">
                  <a:moveTo>
                    <a:pt x="70" y="1179"/>
                  </a:moveTo>
                  <a:cubicBezTo>
                    <a:pt x="3" y="1181"/>
                    <a:pt x="0" y="1081"/>
                    <a:pt x="67" y="1079"/>
                  </a:cubicBezTo>
                  <a:cubicBezTo>
                    <a:pt x="227" y="1061"/>
                    <a:pt x="381" y="1010"/>
                    <a:pt x="520" y="930"/>
                  </a:cubicBezTo>
                  <a:cubicBezTo>
                    <a:pt x="827" y="754"/>
                    <a:pt x="1008" y="464"/>
                    <a:pt x="1058" y="70"/>
                  </a:cubicBezTo>
                  <a:cubicBezTo>
                    <a:pt x="1063" y="0"/>
                    <a:pt x="1168" y="14"/>
                    <a:pt x="1157" y="82"/>
                  </a:cubicBezTo>
                  <a:cubicBezTo>
                    <a:pt x="1089" y="617"/>
                    <a:pt x="798" y="887"/>
                    <a:pt x="566" y="1020"/>
                  </a:cubicBezTo>
                  <a:cubicBezTo>
                    <a:pt x="415" y="1107"/>
                    <a:pt x="247" y="1161"/>
                    <a:pt x="73" y="1179"/>
                  </a:cubicBezTo>
                  <a:lnTo>
                    <a:pt x="70" y="1179"/>
                  </a:lnTo>
                  <a:close/>
                </a:path>
              </a:pathLst>
            </a:custGeom>
            <a:solidFill>
              <a:srgbClr val="FD4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56"/>
            <p:cNvSpPr>
              <a:spLocks/>
            </p:cNvSpPr>
            <p:nvPr/>
          </p:nvSpPr>
          <p:spPr bwMode="auto">
            <a:xfrm>
              <a:off x="8077359" y="4861166"/>
              <a:ext cx="334963" cy="193675"/>
            </a:xfrm>
            <a:custGeom>
              <a:avLst/>
              <a:gdLst>
                <a:gd name="T0" fmla="*/ 841 w 906"/>
                <a:gd name="T1" fmla="*/ 522 h 522"/>
                <a:gd name="T2" fmla="*/ 802 w 906"/>
                <a:gd name="T3" fmla="*/ 502 h 522"/>
                <a:gd name="T4" fmla="*/ 514 w 906"/>
                <a:gd name="T5" fmla="*/ 124 h 522"/>
                <a:gd name="T6" fmla="*/ 111 w 906"/>
                <a:gd name="T7" fmla="*/ 398 h 522"/>
                <a:gd name="T8" fmla="*/ 55 w 906"/>
                <a:gd name="T9" fmla="*/ 315 h 522"/>
                <a:gd name="T10" fmla="*/ 497 w 906"/>
                <a:gd name="T11" fmla="*/ 15 h 522"/>
                <a:gd name="T12" fmla="*/ 565 w 906"/>
                <a:gd name="T13" fmla="*/ 26 h 522"/>
                <a:gd name="T14" fmla="*/ 881 w 906"/>
                <a:gd name="T15" fmla="*/ 442 h 522"/>
                <a:gd name="T16" fmla="*/ 841 w 906"/>
                <a:gd name="T17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6" h="522">
                  <a:moveTo>
                    <a:pt x="841" y="522"/>
                  </a:moveTo>
                  <a:cubicBezTo>
                    <a:pt x="826" y="522"/>
                    <a:pt x="811" y="515"/>
                    <a:pt x="802" y="502"/>
                  </a:cubicBezTo>
                  <a:lnTo>
                    <a:pt x="514" y="124"/>
                  </a:lnTo>
                  <a:lnTo>
                    <a:pt x="111" y="398"/>
                  </a:lnTo>
                  <a:cubicBezTo>
                    <a:pt x="56" y="435"/>
                    <a:pt x="0" y="352"/>
                    <a:pt x="55" y="315"/>
                  </a:cubicBezTo>
                  <a:lnTo>
                    <a:pt x="497" y="15"/>
                  </a:lnTo>
                  <a:cubicBezTo>
                    <a:pt x="519" y="0"/>
                    <a:pt x="549" y="5"/>
                    <a:pt x="565" y="26"/>
                  </a:cubicBezTo>
                  <a:lnTo>
                    <a:pt x="881" y="442"/>
                  </a:lnTo>
                  <a:cubicBezTo>
                    <a:pt x="906" y="475"/>
                    <a:pt x="883" y="522"/>
                    <a:pt x="841" y="522"/>
                  </a:cubicBezTo>
                  <a:close/>
                </a:path>
              </a:pathLst>
            </a:custGeom>
            <a:solidFill>
              <a:srgbClr val="FD4F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523744" y="4128092"/>
            <a:ext cx="582405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result of receiving items at home, all commercial actions have seen an increase YoY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1836250" y="3897782"/>
            <a:ext cx="319903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FD4F00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Actions: All Mail Items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140048" y="447442"/>
            <a:ext cx="2288093" cy="1501276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7" name="Group 62">
            <a:extLst>
              <a:ext uri="{FF2B5EF4-FFF2-40B4-BE49-F238E27FC236}">
                <a16:creationId xmlns:a16="http://schemas.microsoft.com/office/drawing/2014/main" id="{E29989A3-26B8-A919-BE76-3EF558C8EA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19425" y="2284413"/>
            <a:ext cx="819150" cy="871537"/>
            <a:chOff x="1902" y="1439"/>
            <a:chExt cx="516" cy="549"/>
          </a:xfrm>
        </p:grpSpPr>
        <p:sp>
          <p:nvSpPr>
            <p:cNvPr id="72" name="Line 63">
              <a:extLst>
                <a:ext uri="{FF2B5EF4-FFF2-40B4-BE49-F238E27FC236}">
                  <a16:creationId xmlns:a16="http://schemas.microsoft.com/office/drawing/2014/main" id="{5469729D-7C9F-2B98-B12A-029BDD200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9" y="1651"/>
              <a:ext cx="0" cy="100"/>
            </a:xfrm>
            <a:prstGeom prst="line">
              <a:avLst/>
            </a:prstGeom>
            <a:noFill/>
            <a:ln w="28575" cap="rnd">
              <a:solidFill>
                <a:srgbClr val="FD4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64">
              <a:extLst>
                <a:ext uri="{FF2B5EF4-FFF2-40B4-BE49-F238E27FC236}">
                  <a16:creationId xmlns:a16="http://schemas.microsoft.com/office/drawing/2014/main" id="{6DB53DE6-6A19-23CA-FE78-3603BD8DC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5" y="1651"/>
              <a:ext cx="0" cy="66"/>
            </a:xfrm>
            <a:prstGeom prst="line">
              <a:avLst/>
            </a:prstGeom>
            <a:noFill/>
            <a:ln w="28575" cap="rnd">
              <a:solidFill>
                <a:srgbClr val="FD4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12188C09-3335-89F9-99CB-4FEB0EDE1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1592"/>
              <a:ext cx="42" cy="60"/>
            </a:xfrm>
            <a:custGeom>
              <a:avLst/>
              <a:gdLst>
                <a:gd name="T0" fmla="*/ 270 w 270"/>
                <a:gd name="T1" fmla="*/ 0 h 392"/>
                <a:gd name="T2" fmla="*/ 0 w 270"/>
                <a:gd name="T3" fmla="*/ 271 h 392"/>
                <a:gd name="T4" fmla="*/ 270 w 270"/>
                <a:gd name="T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392">
                  <a:moveTo>
                    <a:pt x="270" y="0"/>
                  </a:moveTo>
                  <a:lnTo>
                    <a:pt x="0" y="271"/>
                  </a:lnTo>
                  <a:lnTo>
                    <a:pt x="270" y="392"/>
                  </a:lnTo>
                </a:path>
              </a:pathLst>
            </a:custGeom>
            <a:noFill/>
            <a:ln w="28575" cap="rnd">
              <a:solidFill>
                <a:srgbClr val="FD4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66">
              <a:extLst>
                <a:ext uri="{FF2B5EF4-FFF2-40B4-BE49-F238E27FC236}">
                  <a16:creationId xmlns:a16="http://schemas.microsoft.com/office/drawing/2014/main" id="{6E389813-8355-DCFD-99A3-A57DA41EB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9" y="1439"/>
              <a:ext cx="153" cy="153"/>
            </a:xfrm>
            <a:prstGeom prst="line">
              <a:avLst/>
            </a:prstGeom>
            <a:noFill/>
            <a:ln w="28575" cap="rnd">
              <a:solidFill>
                <a:srgbClr val="FD4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B278015D-C35C-355B-3412-C37E4A55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592"/>
              <a:ext cx="41" cy="60"/>
            </a:xfrm>
            <a:custGeom>
              <a:avLst/>
              <a:gdLst>
                <a:gd name="T0" fmla="*/ 0 w 270"/>
                <a:gd name="T1" fmla="*/ 0 h 392"/>
                <a:gd name="T2" fmla="*/ 270 w 270"/>
                <a:gd name="T3" fmla="*/ 271 h 392"/>
                <a:gd name="T4" fmla="*/ 0 w 270"/>
                <a:gd name="T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0" h="392">
                  <a:moveTo>
                    <a:pt x="0" y="0"/>
                  </a:moveTo>
                  <a:lnTo>
                    <a:pt x="270" y="271"/>
                  </a:lnTo>
                  <a:lnTo>
                    <a:pt x="0" y="392"/>
                  </a:lnTo>
                </a:path>
              </a:pathLst>
            </a:custGeom>
            <a:noFill/>
            <a:ln w="28575" cap="rnd">
              <a:solidFill>
                <a:srgbClr val="FD4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68">
              <a:extLst>
                <a:ext uri="{FF2B5EF4-FFF2-40B4-BE49-F238E27FC236}">
                  <a16:creationId xmlns:a16="http://schemas.microsoft.com/office/drawing/2014/main" id="{898E06AE-57F4-66C9-9204-EA004444D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" y="1439"/>
              <a:ext cx="154" cy="153"/>
            </a:xfrm>
            <a:prstGeom prst="line">
              <a:avLst/>
            </a:prstGeom>
            <a:noFill/>
            <a:ln w="28575" cap="rnd">
              <a:solidFill>
                <a:srgbClr val="FD4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69">
              <a:extLst>
                <a:ext uri="{FF2B5EF4-FFF2-40B4-BE49-F238E27FC236}">
                  <a16:creationId xmlns:a16="http://schemas.microsoft.com/office/drawing/2014/main" id="{EE4B9F7F-1F67-619C-16EE-FCBA19AFF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39" y="1652"/>
              <a:ext cx="0" cy="0"/>
            </a:xfrm>
            <a:prstGeom prst="line">
              <a:avLst/>
            </a:prstGeom>
            <a:noFill/>
            <a:ln w="285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70">
              <a:extLst>
                <a:ext uri="{FF2B5EF4-FFF2-40B4-BE49-F238E27FC236}">
                  <a16:creationId xmlns:a16="http://schemas.microsoft.com/office/drawing/2014/main" id="{98E72870-DE46-9305-E106-EE253359B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9" y="1499"/>
              <a:ext cx="153" cy="153"/>
            </a:xfrm>
            <a:prstGeom prst="line">
              <a:avLst/>
            </a:prstGeom>
            <a:noFill/>
            <a:ln w="28575" cap="rnd">
              <a:solidFill>
                <a:srgbClr val="FD4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71">
              <a:extLst>
                <a:ext uri="{FF2B5EF4-FFF2-40B4-BE49-F238E27FC236}">
                  <a16:creationId xmlns:a16="http://schemas.microsoft.com/office/drawing/2014/main" id="{20587528-AD6E-CCCA-AFA5-C1856BEC7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" y="1499"/>
              <a:ext cx="154" cy="153"/>
            </a:xfrm>
            <a:prstGeom prst="line">
              <a:avLst/>
            </a:prstGeom>
            <a:noFill/>
            <a:ln w="28575" cap="rnd">
              <a:solidFill>
                <a:srgbClr val="FD4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A3A20DEB-05B7-7803-534F-028A749C9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" y="1458"/>
              <a:ext cx="38" cy="93"/>
            </a:xfrm>
            <a:custGeom>
              <a:avLst/>
              <a:gdLst>
                <a:gd name="T0" fmla="*/ 246 w 246"/>
                <a:gd name="T1" fmla="*/ 605 h 605"/>
                <a:gd name="T2" fmla="*/ 246 w 246"/>
                <a:gd name="T3" fmla="*/ 0 h 605"/>
                <a:gd name="T4" fmla="*/ 0 w 246"/>
                <a:gd name="T5" fmla="*/ 0 h 605"/>
                <a:gd name="T6" fmla="*/ 0 w 246"/>
                <a:gd name="T7" fmla="*/ 36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605">
                  <a:moveTo>
                    <a:pt x="246" y="605"/>
                  </a:moveTo>
                  <a:lnTo>
                    <a:pt x="246" y="0"/>
                  </a:lnTo>
                  <a:lnTo>
                    <a:pt x="0" y="0"/>
                  </a:lnTo>
                  <a:lnTo>
                    <a:pt x="0" y="360"/>
                  </a:lnTo>
                </a:path>
              </a:pathLst>
            </a:custGeom>
            <a:noFill/>
            <a:ln w="28575" cap="rnd">
              <a:solidFill>
                <a:srgbClr val="FD4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id="{996AE501-450C-ED2F-5E44-F0864B323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2" y="1798"/>
              <a:ext cx="190" cy="190"/>
            </a:xfrm>
            <a:custGeom>
              <a:avLst/>
              <a:gdLst>
                <a:gd name="T0" fmla="*/ 352 w 1234"/>
                <a:gd name="T1" fmla="*/ 0 h 1234"/>
                <a:gd name="T2" fmla="*/ 1234 w 1234"/>
                <a:gd name="T3" fmla="*/ 882 h 1234"/>
                <a:gd name="T4" fmla="*/ 882 w 1234"/>
                <a:gd name="T5" fmla="*/ 1234 h 1234"/>
                <a:gd name="T6" fmla="*/ 0 w 1234"/>
                <a:gd name="T7" fmla="*/ 352 h 1234"/>
                <a:gd name="T8" fmla="*/ 352 w 1234"/>
                <a:gd name="T9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4" h="1234">
                  <a:moveTo>
                    <a:pt x="352" y="0"/>
                  </a:moveTo>
                  <a:lnTo>
                    <a:pt x="1234" y="882"/>
                  </a:lnTo>
                  <a:lnTo>
                    <a:pt x="882" y="1234"/>
                  </a:lnTo>
                  <a:lnTo>
                    <a:pt x="0" y="352"/>
                  </a:lnTo>
                  <a:lnTo>
                    <a:pt x="352" y="0"/>
                  </a:lnTo>
                  <a:close/>
                </a:path>
              </a:pathLst>
            </a:custGeom>
            <a:noFill/>
            <a:ln w="285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74">
              <a:extLst>
                <a:ext uri="{FF2B5EF4-FFF2-40B4-BE49-F238E27FC236}">
                  <a16:creationId xmlns:a16="http://schemas.microsoft.com/office/drawing/2014/main" id="{F8E9D76E-7F4D-A9C7-1768-5357AD542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4" y="1836"/>
              <a:ext cx="13" cy="13"/>
            </a:xfrm>
            <a:prstGeom prst="line">
              <a:avLst/>
            </a:prstGeom>
            <a:noFill/>
            <a:ln w="285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9602751D-405A-CE9C-FE7B-1B32D03F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1740"/>
              <a:ext cx="299" cy="89"/>
            </a:xfrm>
            <a:custGeom>
              <a:avLst/>
              <a:gdLst>
                <a:gd name="T0" fmla="*/ 0 w 1940"/>
                <a:gd name="T1" fmla="*/ 466 h 576"/>
                <a:gd name="T2" fmla="*/ 420 w 1940"/>
                <a:gd name="T3" fmla="*/ 98 h 576"/>
                <a:gd name="T4" fmla="*/ 680 w 1940"/>
                <a:gd name="T5" fmla="*/ 0 h 576"/>
                <a:gd name="T6" fmla="*/ 923 w 1940"/>
                <a:gd name="T7" fmla="*/ 0 h 576"/>
                <a:gd name="T8" fmla="*/ 1203 w 1940"/>
                <a:gd name="T9" fmla="*/ 116 h 576"/>
                <a:gd name="T10" fmla="*/ 1282 w 1940"/>
                <a:gd name="T11" fmla="*/ 195 h 576"/>
                <a:gd name="T12" fmla="*/ 1728 w 1940"/>
                <a:gd name="T13" fmla="*/ 195 h 576"/>
                <a:gd name="T14" fmla="*/ 1861 w 1940"/>
                <a:gd name="T15" fmla="*/ 250 h 576"/>
                <a:gd name="T16" fmla="*/ 1866 w 1940"/>
                <a:gd name="T17" fmla="*/ 256 h 576"/>
                <a:gd name="T18" fmla="*/ 1866 w 1940"/>
                <a:gd name="T19" fmla="*/ 521 h 576"/>
                <a:gd name="T20" fmla="*/ 1866 w 1940"/>
                <a:gd name="T21" fmla="*/ 521 h 576"/>
                <a:gd name="T22" fmla="*/ 1734 w 1940"/>
                <a:gd name="T23" fmla="*/ 576 h 576"/>
                <a:gd name="T24" fmla="*/ 1126 w 1940"/>
                <a:gd name="T2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0" h="576">
                  <a:moveTo>
                    <a:pt x="0" y="466"/>
                  </a:moveTo>
                  <a:lnTo>
                    <a:pt x="420" y="98"/>
                  </a:lnTo>
                  <a:cubicBezTo>
                    <a:pt x="492" y="35"/>
                    <a:pt x="584" y="0"/>
                    <a:pt x="680" y="0"/>
                  </a:cubicBezTo>
                  <a:lnTo>
                    <a:pt x="923" y="0"/>
                  </a:lnTo>
                  <a:cubicBezTo>
                    <a:pt x="1028" y="0"/>
                    <a:pt x="1128" y="42"/>
                    <a:pt x="1203" y="116"/>
                  </a:cubicBezTo>
                  <a:lnTo>
                    <a:pt x="1282" y="195"/>
                  </a:lnTo>
                  <a:lnTo>
                    <a:pt x="1728" y="195"/>
                  </a:lnTo>
                  <a:cubicBezTo>
                    <a:pt x="1778" y="195"/>
                    <a:pt x="1825" y="215"/>
                    <a:pt x="1861" y="250"/>
                  </a:cubicBezTo>
                  <a:lnTo>
                    <a:pt x="1866" y="256"/>
                  </a:lnTo>
                  <a:cubicBezTo>
                    <a:pt x="1940" y="329"/>
                    <a:pt x="1940" y="448"/>
                    <a:pt x="1866" y="521"/>
                  </a:cubicBezTo>
                  <a:lnTo>
                    <a:pt x="1866" y="521"/>
                  </a:lnTo>
                  <a:cubicBezTo>
                    <a:pt x="1831" y="556"/>
                    <a:pt x="1784" y="576"/>
                    <a:pt x="1734" y="576"/>
                  </a:cubicBezTo>
                  <a:lnTo>
                    <a:pt x="1126" y="576"/>
                  </a:lnTo>
                </a:path>
              </a:pathLst>
            </a:custGeom>
            <a:noFill/>
            <a:ln w="285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53A2B0EA-2DD8-F46B-6B55-7008ECA23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1702"/>
              <a:ext cx="346" cy="212"/>
            </a:xfrm>
            <a:custGeom>
              <a:avLst/>
              <a:gdLst>
                <a:gd name="T0" fmla="*/ 0 w 2246"/>
                <a:gd name="T1" fmla="*/ 1373 h 1373"/>
                <a:gd name="T2" fmla="*/ 97 w 2246"/>
                <a:gd name="T3" fmla="*/ 1341 h 1373"/>
                <a:gd name="T4" fmla="*/ 185 w 2246"/>
                <a:gd name="T5" fmla="*/ 1327 h 1373"/>
                <a:gd name="T6" fmla="*/ 988 w 2246"/>
                <a:gd name="T7" fmla="*/ 1327 h 1373"/>
                <a:gd name="T8" fmla="*/ 1417 w 2246"/>
                <a:gd name="T9" fmla="*/ 1141 h 1373"/>
                <a:gd name="T10" fmla="*/ 2233 w 2246"/>
                <a:gd name="T11" fmla="*/ 120 h 1373"/>
                <a:gd name="T12" fmla="*/ 2075 w 2246"/>
                <a:gd name="T13" fmla="*/ 0 h 1373"/>
                <a:gd name="T14" fmla="*/ 1668 w 2246"/>
                <a:gd name="T15" fmla="*/ 185 h 1373"/>
                <a:gd name="T16" fmla="*/ 1616 w 2246"/>
                <a:gd name="T17" fmla="*/ 245 h 1373"/>
                <a:gd name="T18" fmla="*/ 1354 w 2246"/>
                <a:gd name="T19" fmla="*/ 460 h 1373"/>
                <a:gd name="T20" fmla="*/ 1170 w 2246"/>
                <a:gd name="T21" fmla="*/ 468 h 1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6" h="1373">
                  <a:moveTo>
                    <a:pt x="0" y="1373"/>
                  </a:moveTo>
                  <a:lnTo>
                    <a:pt x="97" y="1341"/>
                  </a:lnTo>
                  <a:cubicBezTo>
                    <a:pt x="125" y="1332"/>
                    <a:pt x="155" y="1327"/>
                    <a:pt x="185" y="1327"/>
                  </a:cubicBezTo>
                  <a:lnTo>
                    <a:pt x="988" y="1327"/>
                  </a:lnTo>
                  <a:cubicBezTo>
                    <a:pt x="1151" y="1327"/>
                    <a:pt x="1306" y="1260"/>
                    <a:pt x="1417" y="1141"/>
                  </a:cubicBezTo>
                  <a:cubicBezTo>
                    <a:pt x="1696" y="843"/>
                    <a:pt x="2210" y="276"/>
                    <a:pt x="2233" y="120"/>
                  </a:cubicBezTo>
                  <a:cubicBezTo>
                    <a:pt x="2246" y="29"/>
                    <a:pt x="2169" y="2"/>
                    <a:pt x="2075" y="0"/>
                  </a:cubicBezTo>
                  <a:cubicBezTo>
                    <a:pt x="1919" y="0"/>
                    <a:pt x="1771" y="68"/>
                    <a:pt x="1668" y="185"/>
                  </a:cubicBezTo>
                  <a:lnTo>
                    <a:pt x="1616" y="245"/>
                  </a:lnTo>
                  <a:lnTo>
                    <a:pt x="1354" y="460"/>
                  </a:lnTo>
                  <a:lnTo>
                    <a:pt x="1170" y="468"/>
                  </a:lnTo>
                </a:path>
              </a:pathLst>
            </a:custGeom>
            <a:noFill/>
            <a:ln w="285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69732EF-0EEC-FA4E-06EC-EF3676EFE491}"/>
              </a:ext>
            </a:extLst>
          </p:cNvPr>
          <p:cNvSpPr txBox="1"/>
          <p:nvPr/>
        </p:nvSpPr>
        <p:spPr>
          <a:xfrm>
            <a:off x="580933" y="6597058"/>
            <a:ext cx="5722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pc="-40" dirty="0">
                <a:solidFill>
                  <a:srgbClr val="FD4F00"/>
                </a:solidFill>
                <a:effectLst/>
                <a:latin typeface="Arial Rounded MT Bold" panose="020F0704030504030204" pitchFamily="34" charset="0"/>
                <a:ea typeface="Arial" panose="020B0604020202020204" pitchFamily="34" charset="0"/>
              </a:rPr>
              <a:t>All types of Mail have seen an increase in engagement in Q3 of 2023</a:t>
            </a:r>
          </a:p>
          <a:p>
            <a:endParaRPr lang="en-GB" sz="900" spc="-40" dirty="0">
              <a:solidFill>
                <a:srgbClr val="2D2E83"/>
              </a:solidFill>
              <a:effectLst/>
              <a:latin typeface="Arial Rounded MT Bold" panose="020F0704030504030204" pitchFamily="34" charset="0"/>
              <a:ea typeface="Arial" panose="020B0604020202020204" pitchFamily="34" charset="0"/>
            </a:endParaRPr>
          </a:p>
          <a:p>
            <a:pPr algn="ctr"/>
            <a:r>
              <a:rPr lang="en-GB" sz="1100" dirty="0">
                <a:effectLst/>
                <a:latin typeface="Arial Rounded MT Bold" panose="020F0704030504030204" pitchFamily="34" charset="0"/>
                <a:ea typeface="Arial" panose="020B0604020202020204" pitchFamily="34" charset="0"/>
              </a:rPr>
              <a:t>Direct Mail items were engaged with for &gt;2 minutes across a 28 day period.</a:t>
            </a:r>
          </a:p>
        </p:txBody>
      </p:sp>
    </p:spTree>
    <p:extLst>
      <p:ext uri="{BB962C8B-B14F-4D97-AF65-F5344CB8AC3E}">
        <p14:creationId xmlns:p14="http://schemas.microsoft.com/office/powerpoint/2010/main" val="32320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  <wetp:taskpane dockstate="right" visibility="0" width="350" row="5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DB4E515C-5BAD-4849-81B6-9C553169FCCC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F0EB942-7C99-4E45-A231-AF1F94F94215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20721</TotalTime>
  <Words>164</Words>
  <Application>Microsoft Office PowerPoint</Application>
  <PresentationFormat>A4 Paper (210x297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Osborne</dc:creator>
  <cp:lastModifiedBy>Samiksha Chugh</cp:lastModifiedBy>
  <cp:revision>231</cp:revision>
  <cp:lastPrinted>2021-03-03T09:53:05Z</cp:lastPrinted>
  <dcterms:created xsi:type="dcterms:W3CDTF">2020-05-12T09:08:17Z</dcterms:created>
  <dcterms:modified xsi:type="dcterms:W3CDTF">2023-09-14T09:44:30Z</dcterms:modified>
</cp:coreProperties>
</file>